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tif" ContentType="image/t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3004800" cy="9753600"/>
  <p:notesSz cx="6858000" cy="9144000"/>
  <p:defaultTextStyle>
    <a:lvl1pPr algn="ctr" defTabSz="584200">
      <a:defRPr sz="3600">
        <a:latin typeface="+mn-lt"/>
        <a:ea typeface="+mn-ea"/>
        <a:cs typeface="+mn-cs"/>
        <a:sym typeface="Helvetica Light"/>
      </a:defRPr>
    </a:lvl1pPr>
    <a:lvl2pPr indent="342900" algn="ctr" defTabSz="584200">
      <a:defRPr sz="3600">
        <a:latin typeface="+mn-lt"/>
        <a:ea typeface="+mn-ea"/>
        <a:cs typeface="+mn-cs"/>
        <a:sym typeface="Helvetica Light"/>
      </a:defRPr>
    </a:lvl2pPr>
    <a:lvl3pPr indent="685800" algn="ctr" defTabSz="584200">
      <a:defRPr sz="3600">
        <a:latin typeface="+mn-lt"/>
        <a:ea typeface="+mn-ea"/>
        <a:cs typeface="+mn-cs"/>
        <a:sym typeface="Helvetica Light"/>
      </a:defRPr>
    </a:lvl3pPr>
    <a:lvl4pPr indent="1028700" algn="ctr" defTabSz="584200">
      <a:defRPr sz="3600">
        <a:latin typeface="+mn-lt"/>
        <a:ea typeface="+mn-ea"/>
        <a:cs typeface="+mn-cs"/>
        <a:sym typeface="Helvetica Light"/>
      </a:defRPr>
    </a:lvl4pPr>
    <a:lvl5pPr indent="1371600" algn="ctr" defTabSz="584200">
      <a:defRPr sz="3600">
        <a:latin typeface="+mn-lt"/>
        <a:ea typeface="+mn-ea"/>
        <a:cs typeface="+mn-cs"/>
        <a:sym typeface="Helvetica Light"/>
      </a:defRPr>
    </a:lvl5pPr>
    <a:lvl6pPr indent="1714500" algn="ctr" defTabSz="584200">
      <a:defRPr sz="3600">
        <a:latin typeface="+mn-lt"/>
        <a:ea typeface="+mn-ea"/>
        <a:cs typeface="+mn-cs"/>
        <a:sym typeface="Helvetica Light"/>
      </a:defRPr>
    </a:lvl6pPr>
    <a:lvl7pPr indent="2057400" algn="ctr" defTabSz="584200">
      <a:defRPr sz="3600">
        <a:latin typeface="+mn-lt"/>
        <a:ea typeface="+mn-ea"/>
        <a:cs typeface="+mn-cs"/>
        <a:sym typeface="Helvetica Light"/>
      </a:defRPr>
    </a:lvl7pPr>
    <a:lvl8pPr indent="2400300" algn="ctr" defTabSz="584200">
      <a:defRPr sz="3600">
        <a:latin typeface="+mn-lt"/>
        <a:ea typeface="+mn-ea"/>
        <a:cs typeface="+mn-cs"/>
        <a:sym typeface="Helvetica Light"/>
      </a:defRPr>
    </a:lvl8pPr>
    <a:lvl9pPr indent="2743200" algn="ctr" defTabSz="584200">
      <a:defRPr sz="3600">
        <a:latin typeface="+mn-lt"/>
        <a:ea typeface="+mn-ea"/>
        <a:cs typeface="+mn-cs"/>
        <a:sym typeface="Helvetica Light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8F44A2F1-9E1F-4B54-A3A2-5F16C0AD49E2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3797C6"/>
              </a:solidFill>
              <a:prstDash val="solid"/>
              <a:miter lim="400000"/>
            </a:ln>
          </a:left>
          <a:right>
            <a:ln w="12700" cap="flat">
              <a:solidFill>
                <a:srgbClr val="3797C6"/>
              </a:solidFill>
              <a:prstDash val="solid"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solidFill>
                <a:srgbClr val="3797C6"/>
              </a:solidFill>
              <a:prstDash val="solid"/>
              <a:miter lim="400000"/>
            </a:ln>
          </a:bottom>
          <a:insideH>
            <a:ln w="12700" cap="flat">
              <a:solidFill>
                <a:srgbClr val="3797C6"/>
              </a:solidFill>
              <a:prstDash val="solid"/>
              <a:miter lim="400000"/>
            </a:ln>
          </a:insideH>
          <a:insideV>
            <a:ln w="12700" cap="flat">
              <a:solidFill>
                <a:srgbClr val="3797C6"/>
              </a:solidFill>
              <a:prstDash val="solid"/>
              <a:miter lim="400000"/>
            </a:ln>
          </a:insideV>
        </a:tcBdr>
        <a:fill>
          <a:solidFill>
            <a:srgbClr val="E3E5E8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365C0"/>
              </a:solidFill>
              <a:prstDash val="solid"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solidFill>
                <a:srgbClr val="3797C6"/>
              </a:solidFill>
              <a:prstDash val="solid"/>
              <a:miter lim="400000"/>
            </a:ln>
          </a:bottom>
          <a:insideH>
            <a:ln w="12700" cap="flat">
              <a:solidFill>
                <a:srgbClr val="3797C6"/>
              </a:solidFill>
              <a:prstDash val="solid"/>
              <a:miter lim="400000"/>
            </a:ln>
          </a:insideH>
          <a:insideV>
            <a:ln w="12700" cap="flat">
              <a:solidFill>
                <a:srgbClr val="3797C6"/>
              </a:solidFill>
              <a:prstDash val="solid"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25400" cap="flat">
              <a:noFill/>
              <a:miter lim="400000"/>
            </a:ln>
          </a:top>
          <a:bottom>
            <a:ln w="12700" cap="flat">
              <a:solidFill>
                <a:srgbClr val="0365C0"/>
              </a:solidFill>
              <a:prstDash val="solid"/>
              <a:miter lim="400000"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rgbClr val="51A7F9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3797C6"/>
              </a:solidFill>
              <a:prstDash val="solid"/>
              <a:miter lim="400000"/>
            </a:ln>
          </a:left>
          <a:right>
            <a:ln w="12700" cap="flat">
              <a:solidFill>
                <a:srgbClr val="3797C6"/>
              </a:solidFill>
              <a:prstDash val="solid"/>
              <a:miter lim="400000"/>
            </a:ln>
          </a:right>
          <a:top>
            <a:ln w="12700" cap="flat">
              <a:solidFill>
                <a:srgbClr val="0365C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3797C6"/>
              </a:solidFill>
              <a:prstDash val="solid"/>
              <a:miter lim="400000"/>
            </a:ln>
          </a:insideH>
          <a:insideV>
            <a:ln w="12700" cap="flat">
              <a:solidFill>
                <a:srgbClr val="3797C6"/>
              </a:solidFill>
              <a:prstDash val="solid"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C7B018BB-80A7-4F77-B60F-C8B233D01FF8}" styleName="">
    <a:tblBg/>
    <a:wholeTbl>
      <a:tcTxStyle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7" d="100"/>
          <a:sy n="97" d="100"/>
        </p:scale>
        <p:origin x="-416" y="-104"/>
      </p:cViewPr>
      <p:guideLst>
        <p:guide orient="horz" pos="3072"/>
        <p:guide pos="409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30" name="Shape 3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2456579654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defRPr sz="2200">
        <a:latin typeface="Lucida Grande"/>
        <a:ea typeface="Lucida Grande"/>
        <a:cs typeface="Lucida Grande"/>
        <a:sym typeface="Lucida Grande"/>
      </a:defRPr>
    </a:lvl1pPr>
    <a:lvl2pPr indent="228600" defTabSz="457200">
      <a:defRPr sz="2200">
        <a:latin typeface="Lucida Grande"/>
        <a:ea typeface="Lucida Grande"/>
        <a:cs typeface="Lucida Grande"/>
        <a:sym typeface="Lucida Grande"/>
      </a:defRPr>
    </a:lvl2pPr>
    <a:lvl3pPr indent="457200" defTabSz="457200">
      <a:defRPr sz="2200">
        <a:latin typeface="Lucida Grande"/>
        <a:ea typeface="Lucida Grande"/>
        <a:cs typeface="Lucida Grande"/>
        <a:sym typeface="Lucida Grande"/>
      </a:defRPr>
    </a:lvl3pPr>
    <a:lvl4pPr indent="685800" defTabSz="457200">
      <a:defRPr sz="2200">
        <a:latin typeface="Lucida Grande"/>
        <a:ea typeface="Lucida Grande"/>
        <a:cs typeface="Lucida Grande"/>
        <a:sym typeface="Lucida Grande"/>
      </a:defRPr>
    </a:lvl4pPr>
    <a:lvl5pPr indent="914400" defTabSz="457200">
      <a:defRPr sz="2200">
        <a:latin typeface="Lucida Grande"/>
        <a:ea typeface="Lucida Grande"/>
        <a:cs typeface="Lucida Grande"/>
        <a:sym typeface="Lucida Grande"/>
      </a:defRPr>
    </a:lvl5pPr>
    <a:lvl6pPr indent="1143000" defTabSz="457200">
      <a:defRPr sz="2200">
        <a:latin typeface="Lucida Grande"/>
        <a:ea typeface="Lucida Grande"/>
        <a:cs typeface="Lucida Grande"/>
        <a:sym typeface="Lucida Grande"/>
      </a:defRPr>
    </a:lvl6pPr>
    <a:lvl7pPr indent="1371600" defTabSz="457200">
      <a:defRPr sz="2200">
        <a:latin typeface="Lucida Grande"/>
        <a:ea typeface="Lucida Grande"/>
        <a:cs typeface="Lucida Grande"/>
        <a:sym typeface="Lucida Grande"/>
      </a:defRPr>
    </a:lvl7pPr>
    <a:lvl8pPr indent="1600200" defTabSz="457200">
      <a:defRPr sz="2200">
        <a:latin typeface="Lucida Grande"/>
        <a:ea typeface="Lucida Grande"/>
        <a:cs typeface="Lucida Grande"/>
        <a:sym typeface="Lucida Grande"/>
      </a:defRPr>
    </a:lvl8pPr>
    <a:lvl9pPr indent="1828800" defTabSz="45720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>
            <a:spLocks noGrp="1"/>
          </p:cNvSpPr>
          <p:nvPr>
            <p:ph type="title"/>
          </p:nvPr>
        </p:nvSpPr>
        <p:spPr>
          <a:xfrm>
            <a:off x="1270000" y="58420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6" name="Shape 6"/>
          <p:cNvSpPr>
            <a:spLocks noGrp="1"/>
          </p:cNvSpPr>
          <p:nvPr>
            <p:ph type="body" idx="1"/>
          </p:nvPr>
        </p:nvSpPr>
        <p:spPr>
          <a:xfrm>
            <a:off x="1270000" y="73533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342900" algn="ctr">
              <a:spcBef>
                <a:spcPts val="0"/>
              </a:spcBef>
              <a:buSzTx/>
              <a:buNone/>
              <a:defRPr sz="3200"/>
            </a:lvl2pPr>
            <a:lvl3pPr marL="0" indent="685800" algn="ctr">
              <a:spcBef>
                <a:spcPts val="0"/>
              </a:spcBef>
              <a:buSzTx/>
              <a:buNone/>
              <a:defRPr sz="3200"/>
            </a:lvl3pPr>
            <a:lvl4pPr marL="0" indent="1028700" algn="ctr">
              <a:spcBef>
                <a:spcPts val="0"/>
              </a:spcBef>
              <a:buSzTx/>
              <a:buNone/>
              <a:defRPr sz="3200"/>
            </a:lvl4pPr>
            <a:lvl5pPr marL="0" indent="13716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9" name="Shape 9"/>
          <p:cNvSpPr>
            <a:spLocks noGrp="1"/>
          </p:cNvSpPr>
          <p:nvPr>
            <p:ph type="body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342900" algn="ctr">
              <a:spcBef>
                <a:spcPts val="0"/>
              </a:spcBef>
              <a:buSzTx/>
              <a:buNone/>
              <a:defRPr sz="3200"/>
            </a:lvl2pPr>
            <a:lvl3pPr marL="0" indent="685800" algn="ctr">
              <a:spcBef>
                <a:spcPts val="0"/>
              </a:spcBef>
              <a:buSzTx/>
              <a:buNone/>
              <a:defRPr sz="3200"/>
            </a:lvl3pPr>
            <a:lvl4pPr marL="0" indent="1028700" algn="ctr">
              <a:spcBef>
                <a:spcPts val="0"/>
              </a:spcBef>
              <a:buSzTx/>
              <a:buNone/>
              <a:defRPr sz="3200"/>
            </a:lvl4pPr>
            <a:lvl5pPr marL="0" indent="1371600" algn="ctr">
              <a:spcBef>
                <a:spcPts val="0"/>
              </a:spcBef>
              <a:buSzTx/>
              <a:buNone/>
              <a:defRPr sz="3200"/>
            </a:lvl5pPr>
          </a:lstStyle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12" name="Shape 12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800"/>
              <a:t>Body Level One</a:t>
            </a:r>
          </a:p>
          <a:p>
            <a:pPr lvl="1">
              <a:defRPr sz="1800"/>
            </a:pPr>
            <a:r>
              <a:rPr sz="3800"/>
              <a:t>Body Level Two</a:t>
            </a:r>
          </a:p>
          <a:p>
            <a:pPr lvl="2">
              <a:defRPr sz="1800"/>
            </a:pPr>
            <a:r>
              <a:rPr sz="3800"/>
              <a:t>Body Level Three</a:t>
            </a:r>
          </a:p>
          <a:p>
            <a:pPr lvl="3">
              <a:defRPr sz="1800"/>
            </a:pPr>
            <a:r>
              <a:rPr sz="3800"/>
              <a:t>Body Level Four</a:t>
            </a:r>
          </a:p>
          <a:p>
            <a:pPr lvl="4">
              <a:defRPr sz="1800"/>
            </a:pPr>
            <a:r>
              <a:rPr sz="3800"/>
              <a:t>Body Level Five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15" name="Shape 15"/>
          <p:cNvSpPr>
            <a:spLocks noGrp="1"/>
          </p:cNvSpPr>
          <p:nvPr>
            <p:ph type="body" idx="1"/>
          </p:nvPr>
        </p:nvSpPr>
        <p:spPr>
          <a:xfrm>
            <a:off x="1282700" y="2768600"/>
            <a:ext cx="5041900" cy="5715000"/>
          </a:xfrm>
          <a:prstGeom prst="rect">
            <a:avLst/>
          </a:prstGeom>
        </p:spPr>
        <p:txBody>
          <a:bodyPr/>
          <a:lstStyle>
            <a:lvl1pPr marL="280736" indent="-280736">
              <a:spcBef>
                <a:spcPts val="3200"/>
              </a:spcBef>
              <a:defRPr sz="2800"/>
            </a:lvl1pPr>
            <a:lvl2pPr marL="661736" indent="-280736">
              <a:spcBef>
                <a:spcPts val="3200"/>
              </a:spcBef>
              <a:defRPr sz="2800"/>
            </a:lvl2pPr>
            <a:lvl3pPr marL="1042736" indent="-280736">
              <a:spcBef>
                <a:spcPts val="3200"/>
              </a:spcBef>
              <a:defRPr sz="2800"/>
            </a:lvl3pPr>
            <a:lvl4pPr marL="1423736" indent="-280736">
              <a:spcBef>
                <a:spcPts val="3200"/>
              </a:spcBef>
              <a:defRPr sz="2800"/>
            </a:lvl4pPr>
            <a:lvl5pPr marL="1804736" indent="-280736">
              <a:spcBef>
                <a:spcPts val="3200"/>
              </a:spcBef>
              <a:defRPr sz="2800"/>
            </a:lvl5pPr>
          </a:lstStyle>
          <a:p>
            <a:pPr lvl="0">
              <a:defRPr sz="1800"/>
            </a:pPr>
            <a:r>
              <a:rPr sz="2800"/>
              <a:t>Body Level One</a:t>
            </a:r>
          </a:p>
          <a:p>
            <a:pPr lvl="1">
              <a:defRPr sz="1800"/>
            </a:pPr>
            <a:r>
              <a:rPr sz="2800"/>
              <a:t>Body Level Two</a:t>
            </a:r>
          </a:p>
          <a:p>
            <a:pPr lvl="2">
              <a:defRPr sz="1800"/>
            </a:pPr>
            <a:r>
              <a:rPr sz="2800"/>
              <a:t>Body Level Three</a:t>
            </a:r>
          </a:p>
          <a:p>
            <a:pPr lvl="3">
              <a:defRPr sz="1800"/>
            </a:pPr>
            <a:r>
              <a:rPr sz="2800"/>
              <a:t>Body Level Four</a:t>
            </a:r>
          </a:p>
          <a:p>
            <a:pPr lvl="4">
              <a:defRPr sz="1800"/>
            </a:pPr>
            <a:r>
              <a:rPr sz="2800"/>
              <a:t>Body Level Five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>
            <a:spLocks noGrp="1"/>
          </p:cNvSpPr>
          <p:nvPr>
            <p:ph type="body" idx="1"/>
          </p:nvPr>
        </p:nvSpPr>
        <p:spPr>
          <a:xfrm>
            <a:off x="1270000" y="1270000"/>
            <a:ext cx="10464800" cy="7213600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3800"/>
              <a:t>Body Level One</a:t>
            </a:r>
          </a:p>
          <a:p>
            <a:pPr lvl="1">
              <a:defRPr sz="1800"/>
            </a:pPr>
            <a:r>
              <a:rPr sz="3800"/>
              <a:t>Body Level Two</a:t>
            </a:r>
          </a:p>
          <a:p>
            <a:pPr lvl="2">
              <a:defRPr sz="1800"/>
            </a:pPr>
            <a:r>
              <a:rPr sz="3800"/>
              <a:t>Body Level Three</a:t>
            </a:r>
          </a:p>
          <a:p>
            <a:pPr lvl="3">
              <a:defRPr sz="1800"/>
            </a:pPr>
            <a:r>
              <a:rPr sz="3800"/>
              <a:t>Body Level Four</a:t>
            </a:r>
          </a:p>
          <a:p>
            <a:pPr lvl="4">
              <a:defRPr sz="1800"/>
            </a:pPr>
            <a:r>
              <a:rPr sz="3800"/>
              <a:t>Body Level Five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WTAlogo-black_transparentBkg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13266" y="9020813"/>
            <a:ext cx="2781747" cy="728554"/>
          </a:xfrm>
          <a:prstGeom prst="rect">
            <a:avLst/>
          </a:prstGeom>
          <a:ln w="12700">
            <a:miter lim="400000"/>
          </a:ln>
        </p:spPr>
      </p:pic>
      <p:sp>
        <p:nvSpPr>
          <p:cNvPr id="24" name="Shape 24"/>
          <p:cNvSpPr/>
          <p:nvPr/>
        </p:nvSpPr>
        <p:spPr>
          <a:xfrm>
            <a:off x="-8533" y="8725693"/>
            <a:ext cx="13059106" cy="10308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364"/>
                </a:moveTo>
                <a:lnTo>
                  <a:pt x="0" y="8101"/>
                </a:lnTo>
                <a:lnTo>
                  <a:pt x="2695" y="0"/>
                </a:lnTo>
                <a:lnTo>
                  <a:pt x="5363" y="6414"/>
                </a:lnTo>
                <a:lnTo>
                  <a:pt x="6377" y="4128"/>
                </a:lnTo>
                <a:lnTo>
                  <a:pt x="7660" y="11772"/>
                </a:lnTo>
                <a:lnTo>
                  <a:pt x="8424" y="8086"/>
                </a:lnTo>
                <a:lnTo>
                  <a:pt x="9256" y="12310"/>
                </a:lnTo>
                <a:lnTo>
                  <a:pt x="10589" y="5707"/>
                </a:lnTo>
                <a:lnTo>
                  <a:pt x="12204" y="13076"/>
                </a:lnTo>
                <a:lnTo>
                  <a:pt x="16714" y="7457"/>
                </a:lnTo>
                <a:lnTo>
                  <a:pt x="21600" y="21600"/>
                </a:lnTo>
              </a:path>
            </a:pathLst>
          </a:custGeom>
          <a:solidFill>
            <a:srgbClr val="A6AAA9">
              <a:alpha val="50270"/>
            </a:srgbClr>
          </a:solidFill>
          <a:ln w="12700">
            <a:solidFill>
              <a:srgbClr val="000000">
                <a:alpha val="5027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" name="Shape 25"/>
          <p:cNvSpPr/>
          <p:nvPr/>
        </p:nvSpPr>
        <p:spPr>
          <a:xfrm>
            <a:off x="-8467" y="8466"/>
            <a:ext cx="13058974" cy="1043265"/>
          </a:xfrm>
          <a:prstGeom prst="rect">
            <a:avLst/>
          </a:prstGeom>
          <a:gradFill>
            <a:gsLst>
              <a:gs pos="0">
                <a:srgbClr val="FBFBFB"/>
              </a:gs>
              <a:gs pos="100000">
                <a:srgbClr val="BEBEBE"/>
              </a:gs>
            </a:gsLst>
            <a:lin ang="5400000"/>
          </a:grad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>
            <a:spLocks noGrp="1"/>
          </p:cNvSpPr>
          <p:nvPr>
            <p:ph type="title"/>
          </p:nvPr>
        </p:nvSpPr>
        <p:spPr>
          <a:xfrm>
            <a:off x="1264355" y="252870"/>
            <a:ext cx="10458028" cy="2438401"/>
          </a:xfrm>
          <a:prstGeom prst="rect">
            <a:avLst/>
          </a:prstGeom>
        </p:spPr>
        <p:txBody>
          <a:bodyPr lIns="72248" tIns="72248" rIns="72248" bIns="72248"/>
          <a:lstStyle>
            <a:lvl1pPr defTabSz="406400">
              <a:defRPr sz="7800"/>
            </a:lvl1pPr>
          </a:lstStyle>
          <a:p>
            <a:pPr lvl="0">
              <a:defRPr sz="1800"/>
            </a:pPr>
            <a:r>
              <a:rPr sz="7800"/>
              <a:t>Title Text</a:t>
            </a:r>
          </a:p>
        </p:txBody>
      </p:sp>
      <p:sp>
        <p:nvSpPr>
          <p:cNvPr id="28" name="Shape 28"/>
          <p:cNvSpPr>
            <a:spLocks noGrp="1"/>
          </p:cNvSpPr>
          <p:nvPr>
            <p:ph type="body" idx="1"/>
          </p:nvPr>
        </p:nvSpPr>
        <p:spPr>
          <a:xfrm>
            <a:off x="1264355" y="2763519"/>
            <a:ext cx="10458028" cy="5707664"/>
          </a:xfrm>
          <a:prstGeom prst="rect">
            <a:avLst/>
          </a:prstGeom>
        </p:spPr>
        <p:txBody>
          <a:bodyPr lIns="72248" tIns="72248" rIns="72248" bIns="72248"/>
          <a:lstStyle>
            <a:lvl1pPr marL="527538" indent="-527538" defTabSz="406400">
              <a:spcBef>
                <a:spcPts val="3000"/>
              </a:spcBef>
              <a:defRPr sz="3600"/>
            </a:lvl1pPr>
            <a:lvl2pPr marL="908538" indent="-527538" defTabSz="406400">
              <a:spcBef>
                <a:spcPts val="3000"/>
              </a:spcBef>
              <a:defRPr sz="3600"/>
            </a:lvl2pPr>
            <a:lvl3pPr marL="1289538" indent="-527538" defTabSz="406400">
              <a:spcBef>
                <a:spcPts val="3000"/>
              </a:spcBef>
              <a:defRPr sz="3600"/>
            </a:lvl3pPr>
            <a:lvl4pPr marL="1670538" indent="-527538" defTabSz="406400">
              <a:spcBef>
                <a:spcPts val="3000"/>
              </a:spcBef>
              <a:defRPr sz="3600"/>
            </a:lvl4pPr>
            <a:lvl5pPr marL="2051538" indent="-527538" defTabSz="406400">
              <a:spcBef>
                <a:spcPts val="3000"/>
              </a:spcBef>
              <a:defRPr sz="3600"/>
            </a:lvl5pPr>
          </a:lstStyle>
          <a:p>
            <a:pPr lvl="0">
              <a:defRPr sz="1800"/>
            </a:pPr>
            <a:r>
              <a:rPr sz="3600"/>
              <a:t>Body Level One</a:t>
            </a:r>
          </a:p>
          <a:p>
            <a:pPr lvl="1">
              <a:defRPr sz="1800"/>
            </a:pPr>
            <a:r>
              <a:rPr sz="3600"/>
              <a:t>Body Level Two</a:t>
            </a:r>
          </a:p>
          <a:p>
            <a:pPr lvl="2">
              <a:defRPr sz="1800"/>
            </a:pPr>
            <a:r>
              <a:rPr sz="3600"/>
              <a:t>Body Level Three</a:t>
            </a:r>
          </a:p>
          <a:p>
            <a:pPr lvl="3">
              <a:defRPr sz="1800"/>
            </a:pPr>
            <a:r>
              <a:rPr sz="3600"/>
              <a:t>Body Level Four</a:t>
            </a:r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1270000" y="254000"/>
            <a:ext cx="10464800" cy="2438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/>
          <a:p>
            <a:pPr lvl="0">
              <a:defRPr sz="1800"/>
            </a:pPr>
            <a:r>
              <a:rPr sz="8000"/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1270000" y="2768600"/>
            <a:ext cx="10464800" cy="571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/>
          </a:bodyPr>
          <a:lstStyle/>
          <a:p>
            <a:pPr lvl="0">
              <a:defRPr sz="1800"/>
            </a:pPr>
            <a:r>
              <a:rPr sz="3800"/>
              <a:t>Body Level One</a:t>
            </a:r>
          </a:p>
          <a:p>
            <a:pPr lvl="1">
              <a:defRPr sz="1800"/>
            </a:pPr>
            <a:r>
              <a:rPr sz="3800"/>
              <a:t>Body Level Two</a:t>
            </a:r>
          </a:p>
          <a:p>
            <a:pPr lvl="2">
              <a:defRPr sz="1800"/>
            </a:pPr>
            <a:r>
              <a:rPr sz="3800"/>
              <a:t>Body Level Three</a:t>
            </a:r>
          </a:p>
          <a:p>
            <a:pPr lvl="3">
              <a:defRPr sz="1800"/>
            </a:pPr>
            <a:r>
              <a:rPr sz="3800"/>
              <a:t>Body Level Four</a:t>
            </a:r>
          </a:p>
          <a:p>
            <a:pPr lvl="4">
              <a:defRPr sz="1800"/>
            </a:pPr>
            <a:r>
              <a:rPr sz="3800"/>
              <a:t>Body Level Five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ransition xmlns:p14="http://schemas.microsoft.com/office/powerpoint/2010/main" spd="med"/>
  <p:txStyles>
    <p:titleStyle>
      <a:lvl1pPr algn="ctr" defTabSz="584200">
        <a:defRPr sz="8000">
          <a:latin typeface="+mn-lt"/>
          <a:ea typeface="+mn-ea"/>
          <a:cs typeface="+mn-cs"/>
          <a:sym typeface="Helvetica Light"/>
        </a:defRPr>
      </a:lvl1pPr>
      <a:lvl2pPr indent="228600" algn="ctr" defTabSz="584200">
        <a:defRPr sz="8000">
          <a:latin typeface="+mn-lt"/>
          <a:ea typeface="+mn-ea"/>
          <a:cs typeface="+mn-cs"/>
          <a:sym typeface="Helvetica Light"/>
        </a:defRPr>
      </a:lvl2pPr>
      <a:lvl3pPr indent="457200" algn="ctr" defTabSz="584200">
        <a:defRPr sz="8000">
          <a:latin typeface="+mn-lt"/>
          <a:ea typeface="+mn-ea"/>
          <a:cs typeface="+mn-cs"/>
          <a:sym typeface="Helvetica Light"/>
        </a:defRPr>
      </a:lvl3pPr>
      <a:lvl4pPr indent="685800" algn="ctr" defTabSz="584200">
        <a:defRPr sz="8000">
          <a:latin typeface="+mn-lt"/>
          <a:ea typeface="+mn-ea"/>
          <a:cs typeface="+mn-cs"/>
          <a:sym typeface="Helvetica Light"/>
        </a:defRPr>
      </a:lvl4pPr>
      <a:lvl5pPr indent="914400" algn="ctr" defTabSz="584200">
        <a:defRPr sz="8000">
          <a:latin typeface="+mn-lt"/>
          <a:ea typeface="+mn-ea"/>
          <a:cs typeface="+mn-cs"/>
          <a:sym typeface="Helvetica Light"/>
        </a:defRPr>
      </a:lvl5pPr>
      <a:lvl6pPr indent="1143000" algn="ctr" defTabSz="584200">
        <a:defRPr sz="8000">
          <a:latin typeface="+mn-lt"/>
          <a:ea typeface="+mn-ea"/>
          <a:cs typeface="+mn-cs"/>
          <a:sym typeface="Helvetica Light"/>
        </a:defRPr>
      </a:lvl6pPr>
      <a:lvl7pPr indent="1371600" algn="ctr" defTabSz="584200">
        <a:defRPr sz="8000">
          <a:latin typeface="+mn-lt"/>
          <a:ea typeface="+mn-ea"/>
          <a:cs typeface="+mn-cs"/>
          <a:sym typeface="Helvetica Light"/>
        </a:defRPr>
      </a:lvl7pPr>
      <a:lvl8pPr indent="1600200" algn="ctr" defTabSz="584200">
        <a:defRPr sz="8000">
          <a:latin typeface="+mn-lt"/>
          <a:ea typeface="+mn-ea"/>
          <a:cs typeface="+mn-cs"/>
          <a:sym typeface="Helvetica Light"/>
        </a:defRPr>
      </a:lvl8pPr>
      <a:lvl9pPr indent="1828800" algn="ctr" defTabSz="584200">
        <a:defRPr sz="8000">
          <a:latin typeface="+mn-lt"/>
          <a:ea typeface="+mn-ea"/>
          <a:cs typeface="+mn-cs"/>
          <a:sym typeface="Helvetica Light"/>
        </a:defRPr>
      </a:lvl9pPr>
    </p:titleStyle>
    <p:bodyStyle>
      <a:lvl1pPr marL="381000" indent="-381000" defTabSz="584200">
        <a:spcBef>
          <a:spcPts val="4200"/>
        </a:spcBef>
        <a:buSzPct val="100000"/>
        <a:buChar char="•"/>
        <a:defRPr sz="3800">
          <a:latin typeface="+mn-lt"/>
          <a:ea typeface="+mn-ea"/>
          <a:cs typeface="+mn-cs"/>
          <a:sym typeface="Helvetica Light"/>
        </a:defRPr>
      </a:lvl1pPr>
      <a:lvl2pPr marL="762000" indent="-381000" defTabSz="584200">
        <a:spcBef>
          <a:spcPts val="4200"/>
        </a:spcBef>
        <a:buSzPct val="100000"/>
        <a:buChar char="•"/>
        <a:defRPr sz="3800">
          <a:latin typeface="+mn-lt"/>
          <a:ea typeface="+mn-ea"/>
          <a:cs typeface="+mn-cs"/>
          <a:sym typeface="Helvetica Light"/>
        </a:defRPr>
      </a:lvl2pPr>
      <a:lvl3pPr marL="1143000" indent="-381000" defTabSz="584200">
        <a:spcBef>
          <a:spcPts val="4200"/>
        </a:spcBef>
        <a:buSzPct val="100000"/>
        <a:buChar char="•"/>
        <a:defRPr sz="3800">
          <a:latin typeface="+mn-lt"/>
          <a:ea typeface="+mn-ea"/>
          <a:cs typeface="+mn-cs"/>
          <a:sym typeface="Helvetica Light"/>
        </a:defRPr>
      </a:lvl3pPr>
      <a:lvl4pPr marL="1524000" indent="-381000" defTabSz="584200">
        <a:spcBef>
          <a:spcPts val="4200"/>
        </a:spcBef>
        <a:buSzPct val="100000"/>
        <a:buChar char="•"/>
        <a:defRPr sz="3800">
          <a:latin typeface="+mn-lt"/>
          <a:ea typeface="+mn-ea"/>
          <a:cs typeface="+mn-cs"/>
          <a:sym typeface="Helvetica Light"/>
        </a:defRPr>
      </a:lvl4pPr>
      <a:lvl5pPr marL="1905000" indent="-381000" defTabSz="584200">
        <a:spcBef>
          <a:spcPts val="4200"/>
        </a:spcBef>
        <a:buSzPct val="100000"/>
        <a:buChar char="•"/>
        <a:defRPr sz="3800">
          <a:latin typeface="+mn-lt"/>
          <a:ea typeface="+mn-ea"/>
          <a:cs typeface="+mn-cs"/>
          <a:sym typeface="Helvetica Light"/>
        </a:defRPr>
      </a:lvl5pPr>
      <a:lvl6pPr marL="2286000" indent="-381000" defTabSz="584200">
        <a:spcBef>
          <a:spcPts val="4200"/>
        </a:spcBef>
        <a:buSzPct val="100000"/>
        <a:buChar char="•"/>
        <a:defRPr sz="3800">
          <a:latin typeface="+mn-lt"/>
          <a:ea typeface="+mn-ea"/>
          <a:cs typeface="+mn-cs"/>
          <a:sym typeface="Helvetica Light"/>
        </a:defRPr>
      </a:lvl6pPr>
      <a:lvl7pPr marL="2667000" indent="-381000" defTabSz="584200">
        <a:spcBef>
          <a:spcPts val="4200"/>
        </a:spcBef>
        <a:buSzPct val="100000"/>
        <a:buChar char="•"/>
        <a:defRPr sz="3800">
          <a:latin typeface="+mn-lt"/>
          <a:ea typeface="+mn-ea"/>
          <a:cs typeface="+mn-cs"/>
          <a:sym typeface="Helvetica Light"/>
        </a:defRPr>
      </a:lvl7pPr>
      <a:lvl8pPr marL="3048000" indent="-381000" defTabSz="584200">
        <a:spcBef>
          <a:spcPts val="4200"/>
        </a:spcBef>
        <a:buSzPct val="100000"/>
        <a:buChar char="•"/>
        <a:defRPr sz="3800">
          <a:latin typeface="+mn-lt"/>
          <a:ea typeface="+mn-ea"/>
          <a:cs typeface="+mn-cs"/>
          <a:sym typeface="Helvetica Light"/>
        </a:defRPr>
      </a:lvl8pPr>
      <a:lvl9pPr marL="3429000" indent="-381000" defTabSz="584200">
        <a:spcBef>
          <a:spcPts val="4200"/>
        </a:spcBef>
        <a:buSzPct val="100000"/>
        <a:buChar char="•"/>
        <a:defRPr sz="3800">
          <a:latin typeface="+mn-lt"/>
          <a:ea typeface="+mn-ea"/>
          <a:cs typeface="+mn-cs"/>
          <a:sym typeface="Helvetica Light"/>
        </a:defRPr>
      </a:lvl9pPr>
    </p:bodyStyle>
    <p:otherStyle>
      <a:lvl1pPr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1pPr>
      <a:lvl2pPr indent="2286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2pPr>
      <a:lvl3pPr indent="4572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3pPr>
      <a:lvl4pPr indent="6858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4pPr>
      <a:lvl5pPr indent="9144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5pPr>
      <a:lvl6pPr indent="11430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6pPr>
      <a:lvl7pPr indent="13716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7pPr>
      <a:lvl8pPr indent="16002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8pPr>
      <a:lvl9pPr indent="1828800" algn="ctr" defTabSz="584200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7.png"/><Relationship Id="rId3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"/><Relationship Id="rId4" Type="http://schemas.openxmlformats.org/officeDocument/2006/relationships/image" Target="../media/image12.png"/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0.ti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TentsOnBeach.png"/>
          <p:cNvPicPr/>
          <p:nvPr/>
        </p:nvPicPr>
        <p:blipFill>
          <a:blip r:embed="rId2">
            <a:extLst/>
          </a:blip>
          <a:srcRect t="25948" b="22504"/>
          <a:stretch>
            <a:fillRect/>
          </a:stretch>
        </p:blipFill>
        <p:spPr>
          <a:xfrm>
            <a:off x="-54" y="2905055"/>
            <a:ext cx="13004712" cy="4461191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Shape 33"/>
          <p:cNvSpPr/>
          <p:nvPr/>
        </p:nvSpPr>
        <p:spPr>
          <a:xfrm>
            <a:off x="774604" y="1456760"/>
            <a:ext cx="11929725" cy="10432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 marL="39687" marR="40638" algn="l" defTabSz="1300480">
              <a:spcBef>
                <a:spcPts val="1500"/>
              </a:spcBef>
              <a:defRPr sz="5280" b="1">
                <a:uFill>
                  <a:solidFill>
                    <a:srgbClr val="021EAA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lvl="0">
              <a:defRPr sz="1800" b="0">
                <a:uFillTx/>
              </a:defRPr>
            </a:pPr>
            <a:r>
              <a:rPr sz="5280" b="1">
                <a:uFill>
                  <a:solidFill>
                    <a:srgbClr val="021EAA"/>
                  </a:solidFill>
                </a:uFill>
              </a:rPr>
              <a:t>Tourism and Forestry - Working Together</a:t>
            </a:r>
          </a:p>
        </p:txBody>
      </p:sp>
      <p:sp>
        <p:nvSpPr>
          <p:cNvPr id="34" name="Shape 34"/>
          <p:cNvSpPr/>
          <p:nvPr/>
        </p:nvSpPr>
        <p:spPr>
          <a:xfrm>
            <a:off x="7089789" y="7439641"/>
            <a:ext cx="5869038" cy="1206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 algn="l" defTabSz="457200">
              <a:defRPr sz="1800"/>
            </a:pPr>
            <a:r>
              <a:rPr sz="2400">
                <a:latin typeface="Calibri"/>
                <a:ea typeface="Calibri"/>
                <a:cs typeface="Calibri"/>
                <a:sym typeface="Calibri"/>
              </a:rPr>
              <a:t>North Island – Central Coast Resource District </a:t>
            </a:r>
          </a:p>
          <a:p>
            <a:pPr lvl="0" algn="l" defTabSz="457200">
              <a:defRPr sz="1800"/>
            </a:pPr>
            <a:r>
              <a:rPr sz="2400">
                <a:latin typeface="Calibri"/>
                <a:ea typeface="Calibri"/>
                <a:cs typeface="Calibri"/>
                <a:sym typeface="Calibri"/>
              </a:rPr>
              <a:t>Forest Management Leadership Team</a:t>
            </a:r>
          </a:p>
          <a:p>
            <a:pPr lvl="0" algn="l" defTabSz="457200">
              <a:defRPr sz="1800"/>
            </a:pPr>
            <a:r>
              <a:rPr sz="2400">
                <a:latin typeface="Calibri"/>
                <a:ea typeface="Calibri"/>
                <a:cs typeface="Calibri"/>
                <a:sym typeface="Calibri"/>
              </a:rPr>
              <a:t>October 8, 2015 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>
            <a:spLocks noGrp="1"/>
          </p:cNvSpPr>
          <p:nvPr>
            <p:ph type="body" idx="4294967295"/>
          </p:nvPr>
        </p:nvSpPr>
        <p:spPr>
          <a:xfrm>
            <a:off x="673946" y="2063924"/>
            <a:ext cx="7638866" cy="6404685"/>
          </a:xfrm>
          <a:prstGeom prst="rect">
            <a:avLst/>
          </a:prstGeom>
        </p:spPr>
        <p:txBody>
          <a:bodyPr lIns="72248" tIns="72248" rIns="72248" bIns="72248" anchor="t"/>
          <a:lstStyle/>
          <a:p>
            <a:pPr marL="0" marR="81280" lvl="0" indent="0" defTabSz="1300480">
              <a:spcBef>
                <a:spcPts val="800"/>
              </a:spcBef>
              <a:buSzTx/>
              <a:buNone/>
              <a:defRPr sz="1800"/>
            </a:pPr>
            <a:r>
              <a:rPr sz="3400">
                <a:uFill>
                  <a:solidFill/>
                </a:uFill>
                <a:latin typeface="Calibri"/>
                <a:ea typeface="Calibri"/>
                <a:cs typeface="Calibri"/>
                <a:sym typeface="Calibri"/>
              </a:rPr>
              <a:t>Founded in 1999, the WTA works to ensure a sustainable future for BC’s wilderness tourism industry through Leadership, Advocacy, and Stewardship </a:t>
            </a:r>
          </a:p>
          <a:p>
            <a:pPr marL="0" marR="81280" lvl="0" indent="0" defTabSz="1300480">
              <a:spcBef>
                <a:spcPts val="800"/>
              </a:spcBef>
              <a:buSzTx/>
              <a:buNone/>
              <a:defRPr sz="1800"/>
            </a:pPr>
            <a:endParaRPr sz="3400">
              <a:uFill>
                <a:solidFill/>
              </a:uFill>
              <a:latin typeface="Calibri"/>
              <a:ea typeface="Calibri"/>
              <a:cs typeface="Calibri"/>
              <a:sym typeface="Calibri"/>
            </a:endParaRPr>
          </a:p>
          <a:p>
            <a:pPr marL="0" marR="81280" lvl="0" indent="0" defTabSz="1300480">
              <a:spcBef>
                <a:spcPts val="800"/>
              </a:spcBef>
              <a:buSzTx/>
              <a:buNone/>
              <a:defRPr sz="1800"/>
            </a:pPr>
            <a:r>
              <a:rPr sz="3400">
                <a:uFill>
                  <a:solidFill/>
                </a:uFill>
                <a:latin typeface="Calibri"/>
                <a:ea typeface="Calibri"/>
                <a:cs typeface="Calibri"/>
                <a:sym typeface="Calibri"/>
              </a:rPr>
              <a:t>Protect BC’s wilderness landscapes, marine areas and intact functioning ecosystems, and secure access to wilderness tourism opportunities. </a:t>
            </a:r>
          </a:p>
          <a:p>
            <a:pPr marL="0" marR="81280" lvl="0" indent="0" defTabSz="1300480">
              <a:spcBef>
                <a:spcPts val="800"/>
              </a:spcBef>
              <a:buSzTx/>
              <a:buNone/>
              <a:defRPr sz="1800"/>
            </a:pPr>
            <a:endParaRPr sz="3400">
              <a:uFill>
                <a:solidFill/>
              </a:uFill>
              <a:latin typeface="Calibri"/>
              <a:ea typeface="Calibri"/>
              <a:cs typeface="Calibri"/>
              <a:sym typeface="Calibri"/>
            </a:endParaRPr>
          </a:p>
          <a:p>
            <a:pPr marL="0" marR="81280" lvl="0" indent="0" defTabSz="1300480">
              <a:spcBef>
                <a:spcPts val="800"/>
              </a:spcBef>
              <a:buSzTx/>
              <a:buNone/>
              <a:defRPr sz="1800"/>
            </a:pPr>
            <a:r>
              <a:rPr sz="3400">
                <a:uFill>
                  <a:solidFill/>
                </a:uFill>
                <a:latin typeface="Calibri"/>
                <a:ea typeface="Calibri"/>
                <a:cs typeface="Calibri"/>
                <a:sym typeface="Calibri"/>
              </a:rPr>
              <a:t>Protect </a:t>
            </a:r>
            <a:r>
              <a:rPr sz="3400" i="1">
                <a:uFill>
                  <a:solidFill/>
                </a:uFill>
                <a:latin typeface="Calibri"/>
                <a:ea typeface="Calibri"/>
                <a:cs typeface="Calibri"/>
                <a:sym typeface="Calibri"/>
              </a:rPr>
              <a:t>Super, Natural British Columbia</a:t>
            </a:r>
            <a:r>
              <a:rPr sz="3400">
                <a:uFill>
                  <a:solidFill/>
                </a:u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sz="3400" baseline="31999">
                <a:uFill>
                  <a:solidFill/>
                </a:uFill>
                <a:latin typeface="Calibri"/>
                <a:ea typeface="Calibri"/>
                <a:cs typeface="Calibri"/>
                <a:sym typeface="Calibri"/>
              </a:rPr>
              <a:t>®</a:t>
            </a:r>
          </a:p>
        </p:txBody>
      </p:sp>
      <p:pic>
        <p:nvPicPr>
          <p:cNvPr id="37" name="imag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318718" y="1718168"/>
            <a:ext cx="3255976" cy="7096197"/>
          </a:xfrm>
          <a:prstGeom prst="rect">
            <a:avLst/>
          </a:prstGeom>
          <a:ln w="76200">
            <a:solidFill>
              <a:srgbClr val="65A1B7"/>
            </a:solidFill>
            <a:miter lim="400000"/>
          </a:ln>
        </p:spPr>
      </p:pic>
      <p:sp>
        <p:nvSpPr>
          <p:cNvPr id="4" name="Shape 41"/>
          <p:cNvSpPr/>
          <p:nvPr/>
        </p:nvSpPr>
        <p:spPr>
          <a:xfrm>
            <a:off x="1450325" y="78290"/>
            <a:ext cx="10188649" cy="8774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marL="39687" marR="81280" defTabSz="1300480">
              <a:defRPr sz="5035" b="1">
                <a:uFill>
                  <a:solidFill>
                    <a:srgbClr val="021EAA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lvl="0">
              <a:defRPr sz="1800" b="0">
                <a:uFillTx/>
              </a:defRPr>
            </a:pPr>
            <a:r>
              <a:rPr lang="en-CA" sz="4800" b="1" dirty="0" smtClean="0">
                <a:uFill>
                  <a:solidFill>
                    <a:srgbClr val="021EAA"/>
                  </a:solidFill>
                </a:uFill>
              </a:rPr>
              <a:t>Wilderness</a:t>
            </a:r>
            <a:r>
              <a:rPr lang="en-CA" sz="5035" b="1" dirty="0" smtClean="0">
                <a:uFill>
                  <a:solidFill>
                    <a:srgbClr val="021EAA"/>
                  </a:solidFill>
                </a:uFill>
              </a:rPr>
              <a:t> </a:t>
            </a:r>
            <a:r>
              <a:rPr sz="5035" b="1" dirty="0" smtClean="0">
                <a:uFill>
                  <a:solidFill>
                    <a:srgbClr val="021EAA"/>
                  </a:solidFill>
                </a:uFill>
              </a:rPr>
              <a:t>Tourism </a:t>
            </a:r>
            <a:r>
              <a:rPr lang="en-CA" sz="5035" b="1" dirty="0" smtClean="0">
                <a:uFill>
                  <a:solidFill>
                    <a:srgbClr val="021EAA"/>
                  </a:solidFill>
                </a:uFill>
              </a:rPr>
              <a:t>Association of BC</a:t>
            </a:r>
            <a:endParaRPr sz="5035" b="1" dirty="0">
              <a:uFill>
                <a:solidFill>
                  <a:srgbClr val="021EAA"/>
                </a:solidFill>
              </a:uFill>
            </a:endParaRP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asted-image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502093" y="1892220"/>
            <a:ext cx="5231774" cy="6859438"/>
          </a:xfrm>
          <a:prstGeom prst="rect">
            <a:avLst/>
          </a:prstGeom>
          <a:ln w="12700">
            <a:miter lim="400000"/>
          </a:ln>
        </p:spPr>
      </p:pic>
      <p:sp>
        <p:nvSpPr>
          <p:cNvPr id="40" name="Shape 40"/>
          <p:cNvSpPr>
            <a:spLocks noGrp="1"/>
          </p:cNvSpPr>
          <p:nvPr>
            <p:ph type="body" idx="4294967295"/>
          </p:nvPr>
        </p:nvSpPr>
        <p:spPr>
          <a:xfrm>
            <a:off x="290406" y="1495080"/>
            <a:ext cx="6673038" cy="7653718"/>
          </a:xfrm>
          <a:prstGeom prst="rect">
            <a:avLst/>
          </a:prstGeom>
        </p:spPr>
        <p:txBody>
          <a:bodyPr lIns="72248" tIns="72248" rIns="72248" bIns="72248" anchor="t"/>
          <a:lstStyle/>
          <a:p>
            <a:pPr marL="332613" lvl="0" indent="-332613" defTabSz="443484">
              <a:spcBef>
                <a:spcPts val="0"/>
              </a:spcBef>
              <a:buSzTx/>
              <a:buNone/>
              <a:defRPr sz="1800"/>
            </a:pPr>
            <a:r>
              <a:rPr sz="3298" b="1" dirty="0">
                <a:latin typeface="Calibri"/>
                <a:ea typeface="Calibri"/>
                <a:cs typeface="Calibri"/>
                <a:sym typeface="Calibri"/>
              </a:rPr>
              <a:t>The world sees BC as:</a:t>
            </a:r>
          </a:p>
          <a:p>
            <a:pPr marL="307975" lvl="0" indent="-307975" defTabSz="443484">
              <a:spcBef>
                <a:spcPts val="0"/>
              </a:spcBef>
              <a:defRPr sz="1800"/>
            </a:pPr>
            <a:r>
              <a:rPr sz="3298" dirty="0">
                <a:latin typeface="Calibri"/>
                <a:ea typeface="Calibri"/>
                <a:cs typeface="Calibri"/>
                <a:sym typeface="Calibri"/>
              </a:rPr>
              <a:t>a welcoming place; a safe place</a:t>
            </a:r>
          </a:p>
          <a:p>
            <a:pPr marL="307975" lvl="0" indent="-307975" defTabSz="443484">
              <a:spcBef>
                <a:spcPts val="0"/>
              </a:spcBef>
              <a:defRPr sz="1800"/>
            </a:pPr>
            <a:r>
              <a:rPr sz="3298" dirty="0">
                <a:latin typeface="Calibri"/>
                <a:ea typeface="Calibri"/>
                <a:cs typeface="Calibri"/>
                <a:sym typeface="Calibri"/>
              </a:rPr>
              <a:t>untamed but also sophisticated</a:t>
            </a:r>
          </a:p>
          <a:p>
            <a:pPr marL="307975" lvl="0" indent="-307975" defTabSz="443484">
              <a:spcBef>
                <a:spcPts val="0"/>
              </a:spcBef>
              <a:defRPr sz="1800"/>
            </a:pPr>
            <a:r>
              <a:rPr sz="3298" dirty="0">
                <a:latin typeface="Calibri"/>
                <a:ea typeface="Calibri"/>
                <a:cs typeface="Calibri"/>
                <a:sym typeface="Calibri"/>
              </a:rPr>
              <a:t>having spectacular natural beauty </a:t>
            </a:r>
          </a:p>
          <a:p>
            <a:pPr marL="307975" lvl="0" indent="-307975" defTabSz="443484">
              <a:spcBef>
                <a:spcPts val="0"/>
              </a:spcBef>
              <a:defRPr sz="1800"/>
            </a:pPr>
            <a:r>
              <a:rPr sz="3298" dirty="0">
                <a:latin typeface="Calibri"/>
                <a:ea typeface="Calibri"/>
                <a:cs typeface="Calibri"/>
                <a:sym typeface="Calibri"/>
              </a:rPr>
              <a:t>a unique mosaic of culturally-rich and vibrant communities  </a:t>
            </a:r>
          </a:p>
          <a:p>
            <a:pPr marL="307975" lvl="0" indent="-307975" defTabSz="443484">
              <a:spcBef>
                <a:spcPts val="0"/>
              </a:spcBef>
              <a:defRPr sz="1800"/>
            </a:pPr>
            <a:r>
              <a:rPr sz="3298" dirty="0">
                <a:latin typeface="Calibri"/>
                <a:ea typeface="Calibri"/>
                <a:cs typeface="Calibri"/>
                <a:sym typeface="Calibri"/>
              </a:rPr>
              <a:t>providing exceptional experiences</a:t>
            </a:r>
          </a:p>
          <a:p>
            <a:pPr marL="332613" lvl="0" indent="-332613" defTabSz="443484">
              <a:spcBef>
                <a:spcPts val="0"/>
              </a:spcBef>
              <a:buSzTx/>
              <a:buNone/>
              <a:defRPr sz="1800"/>
            </a:pPr>
            <a:endParaRPr sz="3298" b="1" dirty="0">
              <a:latin typeface="Calibri"/>
              <a:ea typeface="Calibri"/>
              <a:cs typeface="Calibri"/>
              <a:sym typeface="Calibri"/>
            </a:endParaRPr>
          </a:p>
          <a:p>
            <a:pPr marL="332613" lvl="0" indent="-332613" defTabSz="443484">
              <a:spcBef>
                <a:spcPts val="0"/>
              </a:spcBef>
              <a:buSzTx/>
              <a:buNone/>
              <a:defRPr sz="1800"/>
            </a:pPr>
            <a:r>
              <a:rPr sz="3298" b="1" dirty="0">
                <a:latin typeface="Calibri"/>
                <a:ea typeface="Calibri"/>
                <a:cs typeface="Calibri"/>
                <a:sym typeface="Calibri"/>
              </a:rPr>
              <a:t>Our Competitive Advantage:</a:t>
            </a:r>
            <a:endParaRPr sz="3298" dirty="0">
              <a:latin typeface="Calibri"/>
              <a:ea typeface="Calibri"/>
              <a:cs typeface="Calibri"/>
              <a:sym typeface="Calibri"/>
            </a:endParaRPr>
          </a:p>
          <a:p>
            <a:pPr marL="307975" lvl="0" indent="-307975" defTabSz="443484">
              <a:spcBef>
                <a:spcPts val="0"/>
              </a:spcBef>
              <a:defRPr sz="1800"/>
            </a:pPr>
            <a:r>
              <a:rPr sz="3298" dirty="0">
                <a:latin typeface="Calibri"/>
                <a:ea typeface="Calibri"/>
                <a:cs typeface="Calibri"/>
                <a:sym typeface="Calibri"/>
              </a:rPr>
              <a:t>Growing demand for BC experiences</a:t>
            </a:r>
          </a:p>
          <a:p>
            <a:pPr marL="307975" lvl="0" indent="-307975" defTabSz="443484">
              <a:spcBef>
                <a:spcPts val="0"/>
              </a:spcBef>
              <a:defRPr sz="1800"/>
            </a:pPr>
            <a:r>
              <a:rPr sz="3298" dirty="0">
                <a:latin typeface="Calibri"/>
                <a:ea typeface="Calibri"/>
                <a:cs typeface="Calibri"/>
                <a:sym typeface="Calibri"/>
              </a:rPr>
              <a:t>Super, Natural British Columbia</a:t>
            </a:r>
            <a:r>
              <a:rPr sz="3298" baseline="31999" dirty="0">
                <a:latin typeface="Calibri"/>
                <a:ea typeface="Calibri"/>
                <a:cs typeface="Calibri"/>
                <a:sym typeface="Calibri"/>
              </a:rPr>
              <a:t> ®</a:t>
            </a:r>
            <a:endParaRPr sz="3298" dirty="0">
              <a:latin typeface="Calibri"/>
              <a:ea typeface="Calibri"/>
              <a:cs typeface="Calibri"/>
              <a:sym typeface="Calibri"/>
            </a:endParaRPr>
          </a:p>
          <a:p>
            <a:pPr marL="307975" lvl="0" indent="-307975" defTabSz="443484">
              <a:spcBef>
                <a:spcPts val="0"/>
              </a:spcBef>
              <a:defRPr sz="1800"/>
            </a:pPr>
            <a:r>
              <a:rPr sz="3298" dirty="0">
                <a:latin typeface="Calibri"/>
                <a:ea typeface="Calibri"/>
                <a:cs typeface="Calibri"/>
                <a:sym typeface="Calibri"/>
              </a:rPr>
              <a:t>Appeal to Boomers/new markets</a:t>
            </a:r>
          </a:p>
          <a:p>
            <a:pPr marL="307975" lvl="0" indent="-307975" defTabSz="443484">
              <a:spcBef>
                <a:spcPts val="0"/>
              </a:spcBef>
              <a:defRPr sz="1800"/>
            </a:pPr>
            <a:r>
              <a:rPr sz="3298" dirty="0">
                <a:latin typeface="Calibri"/>
                <a:ea typeface="Calibri"/>
                <a:cs typeface="Calibri"/>
                <a:sym typeface="Calibri"/>
              </a:rPr>
              <a:t>Rich in Crown lands &amp; World class Parks</a:t>
            </a:r>
          </a:p>
        </p:txBody>
      </p:sp>
      <p:sp>
        <p:nvSpPr>
          <p:cNvPr id="41" name="Shape 41"/>
          <p:cNvSpPr/>
          <p:nvPr/>
        </p:nvSpPr>
        <p:spPr>
          <a:xfrm>
            <a:off x="3108911" y="109470"/>
            <a:ext cx="7159512" cy="841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marL="39687" marR="81280" defTabSz="1300480">
              <a:defRPr sz="5035" b="1">
                <a:uFill>
                  <a:solidFill>
                    <a:srgbClr val="021EAA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lvl="0">
              <a:defRPr sz="1800" b="0">
                <a:uFillTx/>
              </a:defRPr>
            </a:pPr>
            <a:r>
              <a:rPr sz="4800" b="1" dirty="0">
                <a:uFill>
                  <a:solidFill>
                    <a:srgbClr val="021EAA"/>
                  </a:solidFill>
                </a:uFill>
              </a:rPr>
              <a:t>Tourism in British Columbia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/>
          <p:nvPr/>
        </p:nvSpPr>
        <p:spPr>
          <a:xfrm>
            <a:off x="2397504" y="177243"/>
            <a:ext cx="7430352" cy="889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marL="39687" marR="81280" defTabSz="1300480">
              <a:defRPr sz="5035" b="1">
                <a:uFill>
                  <a:solidFill>
                    <a:srgbClr val="021EAA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lvl="0">
              <a:defRPr sz="1800" b="0">
                <a:uFillTx/>
              </a:defRPr>
            </a:pPr>
            <a:r>
              <a:rPr sz="4800" b="1" dirty="0">
                <a:uFill>
                  <a:solidFill>
                    <a:srgbClr val="021EAA"/>
                  </a:solidFill>
                </a:uFill>
              </a:rPr>
              <a:t>Tourism</a:t>
            </a:r>
            <a:r>
              <a:rPr sz="5035" b="1" dirty="0">
                <a:uFill>
                  <a:solidFill>
                    <a:srgbClr val="021EAA"/>
                  </a:solidFill>
                </a:uFill>
              </a:rPr>
              <a:t> in British Columbia</a:t>
            </a:r>
          </a:p>
        </p:txBody>
      </p:sp>
      <p:pic>
        <p:nvPicPr>
          <p:cNvPr id="44" name="pasted-image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747184" y="1352978"/>
            <a:ext cx="7542736" cy="4245830"/>
          </a:xfrm>
          <a:prstGeom prst="rect">
            <a:avLst/>
          </a:prstGeom>
          <a:ln w="25400">
            <a:solidFill/>
            <a:miter lim="400000"/>
          </a:ln>
        </p:spPr>
      </p:pic>
      <p:sp>
        <p:nvSpPr>
          <p:cNvPr id="45" name="Shape 45"/>
          <p:cNvSpPr/>
          <p:nvPr/>
        </p:nvSpPr>
        <p:spPr>
          <a:xfrm>
            <a:off x="202527" y="6022348"/>
            <a:ext cx="5910153" cy="2587626"/>
          </a:xfrm>
          <a:prstGeom prst="rect">
            <a:avLst/>
          </a:prstGeom>
          <a:ln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 marL="317500" lvl="0" indent="-317500" algn="l">
              <a:spcBef>
                <a:spcPts val="1300"/>
              </a:spcBef>
              <a:buSzPct val="100000"/>
              <a:buChar char="•"/>
              <a:defRPr sz="1800"/>
            </a:pPr>
            <a:r>
              <a:rPr sz="3200">
                <a:latin typeface="Calibri"/>
                <a:ea typeface="Calibri"/>
                <a:cs typeface="Calibri"/>
                <a:sym typeface="Calibri"/>
              </a:rPr>
              <a:t>Tourism Revenue: $13.8 Billion</a:t>
            </a:r>
          </a:p>
          <a:p>
            <a:pPr marL="317500" lvl="0" indent="-317500" algn="l">
              <a:spcBef>
                <a:spcPts val="1300"/>
              </a:spcBef>
              <a:buSzPct val="100000"/>
              <a:buChar char="•"/>
              <a:defRPr sz="1800"/>
            </a:pPr>
            <a:r>
              <a:rPr sz="3200">
                <a:latin typeface="Calibri"/>
                <a:ea typeface="Calibri"/>
                <a:cs typeface="Calibri"/>
                <a:sym typeface="Calibri"/>
              </a:rPr>
              <a:t>BC GDP Contribution: $7.1 Billion</a:t>
            </a:r>
          </a:p>
          <a:p>
            <a:pPr marL="317500" lvl="0" indent="-317500" algn="l">
              <a:spcBef>
                <a:spcPts val="1300"/>
              </a:spcBef>
              <a:buSzPct val="100000"/>
              <a:buChar char="•"/>
              <a:defRPr sz="1800"/>
            </a:pPr>
            <a:r>
              <a:rPr sz="3200">
                <a:latin typeface="Calibri"/>
                <a:ea typeface="Calibri"/>
                <a:cs typeface="Calibri"/>
                <a:sym typeface="Calibri"/>
              </a:rPr>
              <a:t>Export Revenue: $3.2 Billion</a:t>
            </a:r>
          </a:p>
          <a:p>
            <a:pPr marL="317500" lvl="0" indent="-317500" algn="l">
              <a:spcBef>
                <a:spcPts val="1300"/>
              </a:spcBef>
              <a:buSzPct val="100000"/>
              <a:buChar char="•"/>
              <a:defRPr sz="1800"/>
            </a:pPr>
            <a:r>
              <a:rPr sz="3200">
                <a:latin typeface="Calibri"/>
                <a:ea typeface="Calibri"/>
                <a:cs typeface="Calibri"/>
                <a:sym typeface="Calibri"/>
              </a:rPr>
              <a:t>Provincial tax: $1.2 Billion</a:t>
            </a:r>
          </a:p>
        </p:txBody>
      </p:sp>
      <p:sp>
        <p:nvSpPr>
          <p:cNvPr id="46" name="Shape 46"/>
          <p:cNvSpPr/>
          <p:nvPr/>
        </p:nvSpPr>
        <p:spPr>
          <a:xfrm>
            <a:off x="6662593" y="6022348"/>
            <a:ext cx="6441172" cy="2521586"/>
          </a:xfrm>
          <a:prstGeom prst="rect">
            <a:avLst/>
          </a:prstGeom>
          <a:ln>
            <a:solidFill>
              <a:srgbClr val="FFFFFF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 marL="317500" lvl="0" indent="-317500" algn="l" defTabSz="457200">
              <a:spcBef>
                <a:spcPts val="1300"/>
              </a:spcBef>
              <a:buSzPct val="100000"/>
              <a:buChar char="•"/>
              <a:defRPr sz="1800"/>
            </a:pPr>
            <a:r>
              <a:rPr sz="3200">
                <a:latin typeface="Calibri"/>
                <a:ea typeface="Calibri"/>
                <a:cs typeface="Calibri"/>
                <a:sym typeface="Calibri"/>
              </a:rPr>
              <a:t>25 million annual tourists </a:t>
            </a:r>
          </a:p>
          <a:p>
            <a:pPr marL="317500" lvl="0" indent="-317500" algn="l" defTabSz="457200">
              <a:spcBef>
                <a:spcPts val="1300"/>
              </a:spcBef>
              <a:buSzPct val="100000"/>
              <a:buChar char="•"/>
              <a:defRPr sz="1800"/>
            </a:pPr>
            <a:r>
              <a:rPr sz="3200">
                <a:latin typeface="Calibri"/>
                <a:ea typeface="Calibri"/>
                <a:cs typeface="Calibri"/>
                <a:sym typeface="Calibri"/>
              </a:rPr>
              <a:t>18,034 tourism-related businesses</a:t>
            </a:r>
          </a:p>
          <a:p>
            <a:pPr marL="317500" lvl="0" indent="-317500" algn="l" defTabSz="457200">
              <a:lnSpc>
                <a:spcPct val="120000"/>
              </a:lnSpc>
              <a:spcBef>
                <a:spcPts val="1300"/>
              </a:spcBef>
              <a:buSzPct val="100000"/>
              <a:buChar char="•"/>
              <a:defRPr sz="1800"/>
            </a:pPr>
            <a:r>
              <a:rPr sz="3200">
                <a:latin typeface="Calibri"/>
                <a:ea typeface="Calibri"/>
                <a:cs typeface="Calibri"/>
                <a:sym typeface="Calibri"/>
              </a:rPr>
              <a:t>127,300 employees  (1 / 15 people employed in the province)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>
            <a:spLocks noGrp="1"/>
          </p:cNvSpPr>
          <p:nvPr>
            <p:ph type="title" idx="4294967295"/>
          </p:nvPr>
        </p:nvSpPr>
        <p:spPr>
          <a:xfrm>
            <a:off x="2543367" y="-30745"/>
            <a:ext cx="7978121" cy="1086814"/>
          </a:xfrm>
          <a:prstGeom prst="rect">
            <a:avLst/>
          </a:prstGeom>
        </p:spPr>
        <p:txBody>
          <a:bodyPr lIns="72248" tIns="72248" rIns="72248" bIns="72248"/>
          <a:lstStyle>
            <a:lvl1pPr marL="39687" marR="81280" defTabSz="1300480">
              <a:defRPr sz="5035" b="1">
                <a:uFill>
                  <a:solidFill>
                    <a:srgbClr val="021EAA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lvl="0">
              <a:defRPr sz="1800" b="0">
                <a:uFillTx/>
              </a:defRPr>
            </a:pPr>
            <a:r>
              <a:rPr sz="4800" b="1" dirty="0">
                <a:uFill>
                  <a:solidFill>
                    <a:srgbClr val="021EAA"/>
                  </a:solidFill>
                </a:uFill>
              </a:rPr>
              <a:t>Nature</a:t>
            </a:r>
            <a:r>
              <a:rPr sz="5035" b="1" dirty="0">
                <a:uFill>
                  <a:solidFill>
                    <a:srgbClr val="021EAA"/>
                  </a:solidFill>
                </a:uFill>
              </a:rPr>
              <a:t> Based Tourism in BC</a:t>
            </a:r>
          </a:p>
        </p:txBody>
      </p:sp>
      <p:sp>
        <p:nvSpPr>
          <p:cNvPr id="49" name="Shape 49"/>
          <p:cNvSpPr>
            <a:spLocks noGrp="1"/>
          </p:cNvSpPr>
          <p:nvPr>
            <p:ph type="body" idx="4294967295"/>
          </p:nvPr>
        </p:nvSpPr>
        <p:spPr>
          <a:xfrm>
            <a:off x="1231149" y="1777793"/>
            <a:ext cx="10842219" cy="3051081"/>
          </a:xfrm>
          <a:prstGeom prst="rect">
            <a:avLst/>
          </a:prstGeom>
        </p:spPr>
        <p:txBody>
          <a:bodyPr lIns="72248" tIns="72248" rIns="72248" bIns="72248" anchor="t">
            <a:normAutofit lnSpcReduction="10000"/>
          </a:bodyPr>
          <a:lstStyle/>
          <a:p>
            <a:pPr marL="317500" marR="81280" lvl="0" indent="-317500" defTabSz="1300480">
              <a:spcBef>
                <a:spcPts val="1600"/>
              </a:spcBef>
              <a:defRPr sz="1800"/>
            </a:pPr>
            <a:r>
              <a:rPr sz="3213">
                <a:uFill>
                  <a:solidFill/>
                </a:uFill>
                <a:latin typeface="Calibri"/>
                <a:ea typeface="Calibri"/>
                <a:cs typeface="Calibri"/>
                <a:sym typeface="Calibri"/>
              </a:rPr>
              <a:t>2,250 Businesses, 16,000 Employees</a:t>
            </a:r>
          </a:p>
          <a:p>
            <a:pPr marL="317500" marR="81280" lvl="0" indent="-317500" defTabSz="1300480">
              <a:spcBef>
                <a:spcPts val="1600"/>
              </a:spcBef>
              <a:defRPr sz="1800"/>
            </a:pPr>
            <a:r>
              <a:rPr sz="3213">
                <a:uFill>
                  <a:solidFill/>
                </a:uFill>
                <a:latin typeface="Calibri"/>
                <a:ea typeface="Calibri"/>
                <a:cs typeface="Calibri"/>
                <a:sym typeface="Calibri"/>
              </a:rPr>
              <a:t>Approx. 980,000 clients, 3 million client days</a:t>
            </a:r>
          </a:p>
          <a:p>
            <a:pPr marL="317500" marR="81280" lvl="0" indent="-317500" defTabSz="1300480">
              <a:spcBef>
                <a:spcPts val="1600"/>
              </a:spcBef>
              <a:defRPr sz="1800"/>
            </a:pPr>
            <a:r>
              <a:rPr sz="3213">
                <a:uFill>
                  <a:solidFill/>
                </a:uFill>
                <a:latin typeface="Calibri"/>
                <a:ea typeface="Calibri"/>
                <a:cs typeface="Calibri"/>
                <a:sym typeface="Calibri"/>
              </a:rPr>
              <a:t>$1.5 billion in revenue (net of pre and post service revenues)</a:t>
            </a:r>
          </a:p>
          <a:p>
            <a:pPr marL="317500" marR="81280" lvl="0" indent="-317500" defTabSz="1300480">
              <a:spcBef>
                <a:spcPts val="1600"/>
              </a:spcBef>
              <a:defRPr sz="1800"/>
            </a:pPr>
            <a:r>
              <a:rPr sz="3213">
                <a:uFill>
                  <a:solidFill/>
                </a:uFill>
                <a:latin typeface="Calibri"/>
                <a:ea typeface="Calibri"/>
                <a:cs typeface="Calibri"/>
                <a:sym typeface="Calibri"/>
              </a:rPr>
              <a:t>NBT is a major driver of BC’s $13.8 billion in tourism revenues.</a:t>
            </a:r>
          </a:p>
        </p:txBody>
      </p:sp>
      <p:graphicFrame>
        <p:nvGraphicFramePr>
          <p:cNvPr id="50" name="Table 50"/>
          <p:cNvGraphicFramePr/>
          <p:nvPr/>
        </p:nvGraphicFramePr>
        <p:xfrm>
          <a:off x="707572" y="5117586"/>
          <a:ext cx="11889370" cy="3313153"/>
        </p:xfrm>
        <a:graphic>
          <a:graphicData uri="http://schemas.openxmlformats.org/drawingml/2006/table">
            <a:tbl>
              <a:tblPr firstRow="1">
                <a:tableStyleId>{8F44A2F1-9E1F-4B54-A3A2-5F16C0AD49E2}</a:tableStyleId>
              </a:tblPr>
              <a:tblGrid>
                <a:gridCol w="5824102"/>
                <a:gridCol w="3032634"/>
                <a:gridCol w="3032634"/>
              </a:tblGrid>
              <a:tr h="635537">
                <a:tc>
                  <a:txBody>
                    <a:bodyPr/>
                    <a:lstStyle/>
                    <a:p>
                      <a:pPr marL="342900" lvl="0" indent="-342900" defTabSz="914400">
                        <a:tabLst>
                          <a:tab pos="1663700" algn="l"/>
                        </a:tabLst>
                        <a:defRPr b="0">
                          <a:solidFill>
                            <a:srgbClr val="000000"/>
                          </a:solidFill>
                        </a:defRPr>
                      </a:pPr>
                      <a:r>
                        <a:rPr sz="22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Direct, indirect and induced estimates</a:t>
                      </a:r>
                    </a:p>
                  </a:txBody>
                  <a:tcPr marL="63500" marR="63500" marT="63500" marB="635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defTabSz="914400">
                        <a:tabLst>
                          <a:tab pos="1663700" algn="l"/>
                        </a:tabLst>
                        <a:defRPr b="0">
                          <a:solidFill>
                            <a:srgbClr val="000000"/>
                          </a:solidFill>
                        </a:defRPr>
                      </a:pPr>
                      <a:r>
                        <a:rPr sz="21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Operations</a:t>
                      </a:r>
                    </a:p>
                  </a:txBody>
                  <a:tcPr marL="63500" marR="63500" marT="63500" marB="635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 defTabSz="914400">
                        <a:tabLst>
                          <a:tab pos="1663700" algn="l"/>
                        </a:tabLst>
                        <a:defRPr b="0">
                          <a:solidFill>
                            <a:srgbClr val="000000"/>
                          </a:solidFill>
                        </a:defRPr>
                      </a:pPr>
                      <a:r>
                        <a:rPr sz="21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Investment</a:t>
                      </a:r>
                    </a:p>
                  </a:txBody>
                  <a:tcPr marL="63500" marR="63500" marT="63500" marB="63500" anchor="ctr" horzOverflow="overflow">
                    <a:lnL w="12700"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solidFill>
                      <a:srgbClr val="000000"/>
                    </a:solidFill>
                  </a:tcPr>
                </a:tc>
              </a:tr>
              <a:tr h="610450">
                <a:tc>
                  <a:txBody>
                    <a:bodyPr/>
                    <a:lstStyle/>
                    <a:p>
                      <a:pPr marL="342900" lvl="0" indent="-342900" algn="l" defTabSz="914400">
                        <a:tabLst>
                          <a:tab pos="1181100" algn="l"/>
                        </a:tabLst>
                      </a:pPr>
                      <a:r>
                        <a:rPr sz="21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Revenue </a:t>
                      </a:r>
                      <a:r>
                        <a:rPr sz="2100" b="1" i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$Millions</a:t>
                      </a:r>
                    </a:p>
                  </a:txBody>
                  <a:tcPr marL="63500" marR="63500" marT="63500" marB="635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miter lim="400000"/>
                    </a:lnR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2900" lvl="0" indent="-342900" defTabSz="914400">
                        <a:tabLst>
                          <a:tab pos="1181100" algn="l"/>
                        </a:tabLst>
                      </a:pPr>
                      <a:r>
                        <a:rPr sz="21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$2,854.6</a:t>
                      </a:r>
                    </a:p>
                  </a:txBody>
                  <a:tcPr marL="63500" marR="63500" marT="63500" marB="635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2900" lvl="0" indent="-342900" defTabSz="914400">
                        <a:tabLst>
                          <a:tab pos="1181100" algn="l"/>
                        </a:tabLst>
                      </a:pPr>
                      <a:r>
                        <a:rPr sz="21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$36.5</a:t>
                      </a:r>
                    </a:p>
                  </a:txBody>
                  <a:tcPr marL="63500" marR="63500" marT="63500" marB="63500" anchor="ctr" horzOverflow="overflow">
                    <a:lnL w="12700"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B w="12700">
                      <a:miter lim="400000"/>
                    </a:lnB>
                    <a:noFill/>
                  </a:tcPr>
                </a:tc>
              </a:tr>
              <a:tr h="602087">
                <a:tc>
                  <a:txBody>
                    <a:bodyPr/>
                    <a:lstStyle/>
                    <a:p>
                      <a:pPr marL="342900" lvl="0" indent="-342900" defTabSz="914400">
                        <a:tabLst>
                          <a:tab pos="1181100" algn="l"/>
                        </a:tabLst>
                      </a:pPr>
                      <a:r>
                        <a:rPr sz="21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GDP</a:t>
                      </a:r>
                    </a:p>
                  </a:txBody>
                  <a:tcPr marL="63500" marR="63500" marT="63500" marB="635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2900" lvl="0" indent="-342900" defTabSz="914400">
                        <a:tabLst>
                          <a:tab pos="1181100" algn="l"/>
                        </a:tabLst>
                      </a:pPr>
                      <a:r>
                        <a:rPr sz="21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$1,566</a:t>
                      </a:r>
                    </a:p>
                  </a:txBody>
                  <a:tcPr marL="63500" marR="63500" marT="63500" marB="635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2900" lvl="0" indent="-342900" defTabSz="914400">
                        <a:tabLst>
                          <a:tab pos="1181100" algn="l"/>
                        </a:tabLst>
                      </a:pPr>
                      <a:r>
                        <a:rPr sz="21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$18.4</a:t>
                      </a:r>
                    </a:p>
                  </a:txBody>
                  <a:tcPr marL="63500" marR="63500" marT="63500" marB="63500" anchor="ctr" horzOverflow="overflow">
                    <a:lnL w="12700"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  <a:tr h="602087">
                <a:tc>
                  <a:txBody>
                    <a:bodyPr/>
                    <a:lstStyle/>
                    <a:p>
                      <a:pPr marL="342900" lvl="0" indent="-342900" defTabSz="914400">
                        <a:tabLst>
                          <a:tab pos="1181100" algn="l"/>
                        </a:tabLst>
                      </a:pPr>
                      <a:r>
                        <a:rPr sz="21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Taxes</a:t>
                      </a:r>
                    </a:p>
                  </a:txBody>
                  <a:tcPr marL="63500" marR="63500" marT="63500" marB="635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2900" lvl="0" indent="-342900" defTabSz="914400">
                        <a:tabLst>
                          <a:tab pos="1181100" algn="l"/>
                        </a:tabLst>
                      </a:pPr>
                      <a:r>
                        <a:rPr sz="21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$413.2</a:t>
                      </a:r>
                    </a:p>
                  </a:txBody>
                  <a:tcPr marL="63500" marR="63500" marT="63500" marB="635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2900" lvl="0" indent="-342900" defTabSz="914400">
                        <a:tabLst>
                          <a:tab pos="1181100" algn="l"/>
                        </a:tabLst>
                      </a:pPr>
                      <a:r>
                        <a:rPr sz="21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$1.6</a:t>
                      </a:r>
                    </a:p>
                  </a:txBody>
                  <a:tcPr marL="63500" marR="63500" marT="63500" marB="63500" anchor="ctr" horzOverflow="overflow">
                    <a:lnL w="12700"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  <a:tr h="862992">
                <a:tc>
                  <a:txBody>
                    <a:bodyPr/>
                    <a:lstStyle/>
                    <a:p>
                      <a:pPr marL="342900" lvl="0" indent="-342900" algn="l" defTabSz="914400">
                        <a:tabLst>
                          <a:tab pos="1181100" algn="l"/>
                        </a:tabLst>
                      </a:pPr>
                      <a:r>
                        <a:rPr sz="21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Employment </a:t>
                      </a:r>
                      <a:r>
                        <a:rPr sz="2100" b="1" i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Person Years</a:t>
                      </a:r>
                    </a:p>
                  </a:txBody>
                  <a:tcPr marL="63500" marR="63500" marT="63500" marB="635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2900" lvl="0" indent="-342900" defTabSz="914400">
                        <a:tabLst>
                          <a:tab pos="1181100" algn="l"/>
                        </a:tabLst>
                      </a:pPr>
                      <a:r>
                        <a:rPr sz="21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22000</a:t>
                      </a:r>
                    </a:p>
                  </a:txBody>
                  <a:tcPr marL="63500" marR="63500" marT="63500" marB="635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2900" lvl="0" indent="-342900" defTabSz="914400">
                        <a:tabLst>
                          <a:tab pos="1181100" algn="l"/>
                        </a:tabLst>
                      </a:pPr>
                      <a:r>
                        <a:rPr sz="2100" b="1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215</a:t>
                      </a:r>
                    </a:p>
                  </a:txBody>
                  <a:tcPr marL="63500" marR="63500" marT="63500" marB="63500" anchor="ctr" horzOverflow="overflow">
                    <a:lnL w="12700"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pasted-image.pdf"/>
          <p:cNvPicPr/>
          <p:nvPr/>
        </p:nvPicPr>
        <p:blipFill>
          <a:blip r:embed="rId2">
            <a:extLst/>
          </a:blip>
          <a:srcRect r="1816"/>
          <a:stretch>
            <a:fillRect/>
          </a:stretch>
        </p:blipFill>
        <p:spPr>
          <a:xfrm>
            <a:off x="1408122" y="1741614"/>
            <a:ext cx="10651024" cy="6589382"/>
          </a:xfrm>
          <a:prstGeom prst="rect">
            <a:avLst/>
          </a:prstGeom>
          <a:ln w="12700">
            <a:miter lim="400000"/>
          </a:ln>
        </p:spPr>
      </p:pic>
      <p:sp>
        <p:nvSpPr>
          <p:cNvPr id="53" name="Shape 53"/>
          <p:cNvSpPr/>
          <p:nvPr/>
        </p:nvSpPr>
        <p:spPr>
          <a:xfrm>
            <a:off x="1683693" y="237403"/>
            <a:ext cx="9635926" cy="841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400" b="1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lvl="0">
              <a:defRPr sz="1800" b="0"/>
            </a:pPr>
            <a:r>
              <a:rPr sz="4400" b="1" dirty="0"/>
              <a:t>Real GDP, for Select </a:t>
            </a:r>
            <a:r>
              <a:rPr sz="4800" b="1" dirty="0"/>
              <a:t>Sectors</a:t>
            </a:r>
            <a:r>
              <a:rPr sz="4400" b="1" dirty="0"/>
              <a:t> - 2001-2011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/>
          <p:nvPr/>
        </p:nvSpPr>
        <p:spPr>
          <a:xfrm>
            <a:off x="873386" y="88195"/>
            <a:ext cx="11472517" cy="933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marL="39687" marR="81279" defTabSz="914400">
              <a:defRPr sz="5000" b="1">
                <a:uFill>
                  <a:solidFill>
                    <a:srgbClr val="021EAA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lvl="0">
              <a:defRPr sz="1800" b="0"/>
            </a:pPr>
            <a:r>
              <a:rPr lang="en-US" sz="4800" dirty="0"/>
              <a:t>Employment</a:t>
            </a:r>
            <a:r>
              <a:rPr lang="en-US" sz="5400" dirty="0"/>
              <a:t> - Forest and Tourism Sectors</a:t>
            </a:r>
            <a:endParaRPr lang="en-US" sz="5400" dirty="0"/>
          </a:p>
        </p:txBody>
      </p:sp>
      <p:pic>
        <p:nvPicPr>
          <p:cNvPr id="56" name="pasted-image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022510" y="1917815"/>
            <a:ext cx="8959780" cy="3876828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Shape 57"/>
          <p:cNvSpPr/>
          <p:nvPr/>
        </p:nvSpPr>
        <p:spPr>
          <a:xfrm>
            <a:off x="-401871" y="1631274"/>
            <a:ext cx="11142531" cy="7643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457200">
              <a:defRPr sz="43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lvl="0">
              <a:defRPr sz="1800" b="0"/>
            </a:pPr>
            <a:endParaRPr sz="4300" b="1" dirty="0"/>
          </a:p>
        </p:txBody>
      </p:sp>
      <p:pic>
        <p:nvPicPr>
          <p:cNvPr id="58" name="Estuary.jpg"/>
          <p:cNvPicPr/>
          <p:nvPr/>
        </p:nvPicPr>
        <p:blipFill>
          <a:blip r:embed="rId3">
            <a:extLst/>
          </a:blip>
          <a:srcRect t="34401"/>
          <a:stretch>
            <a:fillRect/>
          </a:stretch>
        </p:blipFill>
        <p:spPr>
          <a:xfrm>
            <a:off x="1176734" y="6660726"/>
            <a:ext cx="10651225" cy="187741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Joffre small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860525" y="2731141"/>
            <a:ext cx="3382275" cy="5185716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Shape 62"/>
          <p:cNvSpPr/>
          <p:nvPr/>
        </p:nvSpPr>
        <p:spPr>
          <a:xfrm>
            <a:off x="2313224" y="4283157"/>
            <a:ext cx="3751748" cy="711201"/>
          </a:xfrm>
          <a:prstGeom prst="rect">
            <a:avLst/>
          </a:prstGeom>
          <a:solidFill>
            <a:srgbClr val="0073CF"/>
          </a:solidFill>
          <a:ln w="25400">
            <a:solidFill/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 lvl="0">
              <a:defRPr sz="1800"/>
            </a:pPr>
            <a:r>
              <a:rPr sz="19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Primary Importance</a:t>
            </a:r>
          </a:p>
          <a:p>
            <a:pPr lvl="0">
              <a:defRPr sz="1800"/>
            </a:pPr>
            <a:r>
              <a:rPr sz="19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Natural Setting</a:t>
            </a:r>
          </a:p>
        </p:txBody>
      </p:sp>
      <p:sp>
        <p:nvSpPr>
          <p:cNvPr id="63" name="Shape 63"/>
          <p:cNvSpPr/>
          <p:nvPr/>
        </p:nvSpPr>
        <p:spPr>
          <a:xfrm>
            <a:off x="2313224" y="5907770"/>
            <a:ext cx="3751748" cy="711201"/>
          </a:xfrm>
          <a:prstGeom prst="rect">
            <a:avLst/>
          </a:prstGeom>
          <a:solidFill>
            <a:srgbClr val="0073CF"/>
          </a:solidFill>
          <a:ln w="25400">
            <a:solidFill/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 lvl="0">
              <a:defRPr sz="1800"/>
            </a:pPr>
            <a:r>
              <a:rPr sz="19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Secondary Importance</a:t>
            </a:r>
          </a:p>
          <a:p>
            <a:pPr lvl="0">
              <a:defRPr sz="1800"/>
            </a:pPr>
            <a:r>
              <a:rPr sz="19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Preferred Activities</a:t>
            </a:r>
          </a:p>
        </p:txBody>
      </p:sp>
      <p:sp>
        <p:nvSpPr>
          <p:cNvPr id="64" name="Shape 64"/>
          <p:cNvSpPr/>
          <p:nvPr/>
        </p:nvSpPr>
        <p:spPr>
          <a:xfrm>
            <a:off x="2313224" y="7522706"/>
            <a:ext cx="3751748" cy="711201"/>
          </a:xfrm>
          <a:prstGeom prst="rect">
            <a:avLst/>
          </a:prstGeom>
          <a:solidFill>
            <a:srgbClr val="0073CF"/>
          </a:solidFill>
          <a:ln w="25400">
            <a:solidFill/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 lvl="0">
              <a:defRPr sz="1800"/>
            </a:pPr>
            <a:r>
              <a:rPr sz="19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Importance of Facilities </a:t>
            </a:r>
          </a:p>
          <a:p>
            <a:pPr lvl="0">
              <a:defRPr sz="1800"/>
            </a:pPr>
            <a:r>
              <a:rPr sz="19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rPr>
              <a:t>and Services</a:t>
            </a:r>
          </a:p>
        </p:txBody>
      </p:sp>
      <p:sp>
        <p:nvSpPr>
          <p:cNvPr id="65" name="Shape 65"/>
          <p:cNvSpPr/>
          <p:nvPr/>
        </p:nvSpPr>
        <p:spPr>
          <a:xfrm>
            <a:off x="4189098" y="6702538"/>
            <a:ext cx="1" cy="736601"/>
          </a:xfrm>
          <a:prstGeom prst="line">
            <a:avLst/>
          </a:prstGeom>
          <a:ln w="25400">
            <a:solidFill/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6" name="Shape 66"/>
          <p:cNvSpPr/>
          <p:nvPr/>
        </p:nvSpPr>
        <p:spPr>
          <a:xfrm>
            <a:off x="609131" y="1984950"/>
            <a:ext cx="7159934" cy="1511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marL="40640" marR="40640" algn="l" defTabSz="650240">
              <a:spcBef>
                <a:spcPts val="2000"/>
              </a:spcBef>
              <a:tabLst>
                <a:tab pos="495300" algn="l"/>
                <a:tab pos="1003300" algn="l"/>
                <a:tab pos="1511300" algn="l"/>
                <a:tab pos="2019300" algn="l"/>
                <a:tab pos="2527300" algn="l"/>
                <a:tab pos="3022600" algn="l"/>
                <a:tab pos="3530600" algn="l"/>
                <a:tab pos="4038600" algn="l"/>
                <a:tab pos="4546600" algn="l"/>
                <a:tab pos="5054600" algn="l"/>
                <a:tab pos="5562600" algn="l"/>
                <a:tab pos="6057900" algn="l"/>
              </a:tabLst>
              <a:defRPr sz="30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lvl="0">
              <a:defRPr sz="1800"/>
            </a:pPr>
            <a:r>
              <a:rPr sz="3000"/>
              <a:t>High quality natural environment is the main attraction that draws NBT visitors to the area and to select tourism products.</a:t>
            </a:r>
          </a:p>
        </p:txBody>
      </p:sp>
      <p:sp>
        <p:nvSpPr>
          <p:cNvPr id="67" name="Shape 67"/>
          <p:cNvSpPr/>
          <p:nvPr/>
        </p:nvSpPr>
        <p:spPr>
          <a:xfrm>
            <a:off x="4189098" y="5082764"/>
            <a:ext cx="1" cy="736601"/>
          </a:xfrm>
          <a:prstGeom prst="line">
            <a:avLst/>
          </a:prstGeom>
          <a:ln w="25400">
            <a:solidFill/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lvl="0">
              <a:defRPr sz="24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8" name="Shape 68"/>
          <p:cNvSpPr/>
          <p:nvPr/>
        </p:nvSpPr>
        <p:spPr>
          <a:xfrm>
            <a:off x="4147780" y="128073"/>
            <a:ext cx="3834384" cy="876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marL="39687" marR="81279" defTabSz="914400">
              <a:defRPr sz="5000" b="1">
                <a:uFill>
                  <a:solidFill>
                    <a:srgbClr val="021EAA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lvl="0">
              <a:defRPr sz="1800" b="0">
                <a:uFillTx/>
              </a:defRPr>
            </a:pPr>
            <a:r>
              <a:rPr sz="5000" b="1" dirty="0">
                <a:uFill>
                  <a:solidFill>
                    <a:srgbClr val="021EAA"/>
                  </a:solidFill>
                </a:uFill>
              </a:rPr>
              <a:t>Opportunities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pasted-image.ti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98911" y="6626859"/>
            <a:ext cx="11006978" cy="1924021"/>
          </a:xfrm>
          <a:prstGeom prst="rect">
            <a:avLst/>
          </a:prstGeom>
          <a:ln w="12700">
            <a:miter lim="400000"/>
          </a:ln>
        </p:spPr>
      </p:pic>
      <p:sp>
        <p:nvSpPr>
          <p:cNvPr id="71" name="Shape 71"/>
          <p:cNvSpPr/>
          <p:nvPr/>
        </p:nvSpPr>
        <p:spPr>
          <a:xfrm>
            <a:off x="3376393" y="11234"/>
            <a:ext cx="6230827" cy="876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marL="39687" marR="81279" defTabSz="914400">
              <a:defRPr sz="5000" b="1">
                <a:uFill>
                  <a:solidFill>
                    <a:srgbClr val="021EAA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lvl="0">
              <a:defRPr sz="1800" b="0">
                <a:uFillTx/>
              </a:defRPr>
            </a:pPr>
            <a:r>
              <a:rPr sz="5000" b="1" dirty="0">
                <a:uFill>
                  <a:solidFill>
                    <a:srgbClr val="021EAA"/>
                  </a:solidFill>
                </a:uFill>
              </a:rPr>
              <a:t>Challenges/Constraints</a:t>
            </a:r>
          </a:p>
        </p:txBody>
      </p:sp>
      <p:pic>
        <p:nvPicPr>
          <p:cNvPr id="72" name="pasted-image.tif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356599" y="2247392"/>
            <a:ext cx="3810001" cy="2857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73" name="pasted-image.pdf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8800253" y="4951101"/>
            <a:ext cx="3769359" cy="2289798"/>
          </a:xfrm>
          <a:prstGeom prst="rect">
            <a:avLst/>
          </a:prstGeom>
          <a:ln w="12700">
            <a:miter lim="400000"/>
          </a:ln>
        </p:spPr>
      </p:pic>
      <p:sp>
        <p:nvSpPr>
          <p:cNvPr id="74" name="Shape 74"/>
          <p:cNvSpPr>
            <a:spLocks noGrp="1"/>
          </p:cNvSpPr>
          <p:nvPr>
            <p:ph type="body" idx="4294967295"/>
          </p:nvPr>
        </p:nvSpPr>
        <p:spPr>
          <a:xfrm>
            <a:off x="761717" y="2707417"/>
            <a:ext cx="6798861" cy="3051833"/>
          </a:xfrm>
          <a:prstGeom prst="rect">
            <a:avLst/>
          </a:prstGeom>
        </p:spPr>
        <p:txBody>
          <a:bodyPr lIns="72248" tIns="72248" rIns="72248" bIns="72248" anchor="t">
            <a:noAutofit/>
          </a:bodyPr>
          <a:lstStyle/>
          <a:p>
            <a:pPr marL="317500" marR="40639" lvl="1" indent="-317500" defTabSz="914400">
              <a:spcBef>
                <a:spcPts val="2000"/>
              </a:spcBef>
              <a:buFont typeface="Century Gothic"/>
              <a:defRPr sz="1800"/>
            </a:pPr>
            <a:r>
              <a:rPr sz="3400">
                <a:uFill>
                  <a:solidFill/>
                </a:uFill>
                <a:latin typeface="Calibri"/>
                <a:ea typeface="Calibri"/>
                <a:cs typeface="Calibri"/>
                <a:sym typeface="Calibri"/>
              </a:rPr>
              <a:t>Competition for natural resources among multiple industries, in particular forestry.</a:t>
            </a:r>
          </a:p>
          <a:p>
            <a:pPr marL="317500" marR="40639" lvl="1" indent="-317500" defTabSz="914400">
              <a:spcBef>
                <a:spcPts val="2000"/>
              </a:spcBef>
              <a:buFont typeface="Century Gothic"/>
              <a:defRPr sz="1800"/>
            </a:pPr>
            <a:r>
              <a:rPr sz="3400">
                <a:uFill>
                  <a:solidFill/>
                </a:uFill>
                <a:latin typeface="Calibri"/>
                <a:ea typeface="Calibri"/>
                <a:cs typeface="Calibri"/>
                <a:sym typeface="Calibri"/>
              </a:rPr>
              <a:t>Lack of security for land tenuring.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/>
          <p:nvPr/>
        </p:nvSpPr>
        <p:spPr>
          <a:xfrm>
            <a:off x="3684475" y="141165"/>
            <a:ext cx="5688224" cy="876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marL="39687" marR="81279" defTabSz="914400">
              <a:defRPr sz="5000" b="1">
                <a:uFill>
                  <a:solidFill>
                    <a:srgbClr val="021EAA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lvl="0">
              <a:defRPr sz="1800" b="0">
                <a:uFillTx/>
              </a:defRPr>
            </a:pPr>
            <a:r>
              <a:rPr sz="5000" b="1" dirty="0">
                <a:uFill>
                  <a:solidFill>
                    <a:srgbClr val="021EAA"/>
                  </a:solidFill>
                </a:uFill>
              </a:rPr>
              <a:t>Tourism and Forestry</a:t>
            </a:r>
          </a:p>
        </p:txBody>
      </p:sp>
      <p:sp>
        <p:nvSpPr>
          <p:cNvPr id="78" name="Shape 78"/>
          <p:cNvSpPr/>
          <p:nvPr/>
        </p:nvSpPr>
        <p:spPr>
          <a:xfrm>
            <a:off x="628749" y="1320800"/>
            <a:ext cx="11747302" cy="7112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0" algn="l" defTabSz="457200">
              <a:defRPr sz="1800"/>
            </a:pPr>
            <a:r>
              <a:rPr sz="3200" b="1" dirty="0">
                <a:latin typeface="Calibri"/>
                <a:ea typeface="Calibri"/>
                <a:cs typeface="Calibri"/>
                <a:sym typeface="Calibri"/>
              </a:rPr>
              <a:t>The Issues:</a:t>
            </a:r>
          </a:p>
          <a:p>
            <a:pPr marL="320842" lvl="0" indent="-320842" algn="l" defTabSz="457200">
              <a:spcBef>
                <a:spcPts val="500"/>
              </a:spcBef>
              <a:buSzPct val="100000"/>
              <a:buChar char="•"/>
              <a:defRPr sz="1800"/>
            </a:pPr>
            <a:r>
              <a:rPr sz="3200" dirty="0">
                <a:latin typeface="Calibri"/>
                <a:ea typeface="Calibri"/>
                <a:cs typeface="Calibri"/>
                <a:sym typeface="Calibri"/>
              </a:rPr>
              <a:t>Quality of viewscapes;</a:t>
            </a:r>
          </a:p>
          <a:p>
            <a:pPr marL="320842" lvl="0" indent="-320842" algn="l" defTabSz="457200">
              <a:spcBef>
                <a:spcPts val="500"/>
              </a:spcBef>
              <a:buSzPct val="100000"/>
              <a:buChar char="•"/>
              <a:defRPr sz="1800"/>
            </a:pPr>
            <a:r>
              <a:rPr sz="3200" dirty="0">
                <a:latin typeface="Calibri"/>
                <a:ea typeface="Calibri"/>
                <a:cs typeface="Calibri"/>
                <a:sym typeface="Calibri"/>
              </a:rPr>
              <a:t>Environmental practices;</a:t>
            </a:r>
          </a:p>
          <a:p>
            <a:pPr marL="320842" lvl="0" indent="-320842" algn="l" defTabSz="457200">
              <a:spcBef>
                <a:spcPts val="500"/>
              </a:spcBef>
              <a:buSzPct val="100000"/>
              <a:buChar char="•"/>
              <a:defRPr sz="1800"/>
            </a:pPr>
            <a:r>
              <a:rPr sz="3200" dirty="0">
                <a:latin typeface="Calibri"/>
                <a:ea typeface="Calibri"/>
                <a:cs typeface="Calibri"/>
                <a:sym typeface="Calibri"/>
              </a:rPr>
              <a:t>Fisheries values;</a:t>
            </a:r>
          </a:p>
          <a:p>
            <a:pPr marL="320842" lvl="0" indent="-320842" algn="l" defTabSz="457200">
              <a:spcBef>
                <a:spcPts val="500"/>
              </a:spcBef>
              <a:buSzPct val="100000"/>
              <a:buChar char="•"/>
              <a:defRPr sz="1800"/>
            </a:pPr>
            <a:r>
              <a:rPr sz="3200" dirty="0">
                <a:latin typeface="Calibri"/>
                <a:ea typeface="Calibri"/>
                <a:cs typeface="Calibri"/>
                <a:sym typeface="Calibri"/>
              </a:rPr>
              <a:t>Recreation features and trails;</a:t>
            </a:r>
          </a:p>
          <a:p>
            <a:pPr marL="320842" lvl="0" indent="-320842" algn="l" defTabSz="457200">
              <a:spcBef>
                <a:spcPts val="500"/>
              </a:spcBef>
              <a:buSzPct val="100000"/>
              <a:buChar char="•"/>
              <a:defRPr sz="1800"/>
            </a:pPr>
            <a:r>
              <a:rPr sz="3200" dirty="0">
                <a:latin typeface="Calibri"/>
                <a:ea typeface="Calibri"/>
                <a:cs typeface="Calibri"/>
                <a:sym typeface="Calibri"/>
              </a:rPr>
              <a:t>Seasonal operations;</a:t>
            </a:r>
          </a:p>
          <a:p>
            <a:pPr marL="320842" lvl="0" indent="-320842" algn="l" defTabSz="457200">
              <a:spcBef>
                <a:spcPts val="500"/>
              </a:spcBef>
              <a:buSzPct val="100000"/>
              <a:buChar char="•"/>
              <a:defRPr sz="1800"/>
            </a:pPr>
            <a:r>
              <a:rPr sz="3200" dirty="0">
                <a:latin typeface="Calibri"/>
                <a:ea typeface="Calibri"/>
                <a:cs typeface="Calibri"/>
                <a:sym typeface="Calibri"/>
              </a:rPr>
              <a:t>Changes in access;</a:t>
            </a:r>
          </a:p>
          <a:p>
            <a:pPr marL="320842" lvl="0" indent="-320842" algn="l" defTabSz="457200">
              <a:spcBef>
                <a:spcPts val="500"/>
              </a:spcBef>
              <a:buSzPct val="100000"/>
              <a:buChar char="•"/>
              <a:defRPr sz="1800"/>
            </a:pPr>
            <a:r>
              <a:rPr sz="3200" dirty="0">
                <a:latin typeface="Calibri"/>
                <a:ea typeface="Calibri"/>
                <a:cs typeface="Calibri"/>
                <a:sym typeface="Calibri"/>
              </a:rPr>
              <a:t>Safety hazards; and,</a:t>
            </a:r>
          </a:p>
          <a:p>
            <a:pPr marL="320842" lvl="0" indent="-320842" algn="l" defTabSz="457200">
              <a:spcBef>
                <a:spcPts val="500"/>
              </a:spcBef>
              <a:buSzPct val="100000"/>
              <a:buChar char="•"/>
              <a:defRPr sz="1800"/>
            </a:pPr>
            <a:r>
              <a:rPr sz="3200" dirty="0">
                <a:latin typeface="Calibri"/>
                <a:ea typeface="Calibri"/>
                <a:cs typeface="Calibri"/>
                <a:sym typeface="Calibri"/>
              </a:rPr>
              <a:t>The rate of planned development, harvest and reforestation;</a:t>
            </a:r>
          </a:p>
          <a:p>
            <a:pPr marL="320842" lvl="0" indent="-320842" algn="l" defTabSz="457200">
              <a:spcBef>
                <a:spcPts val="500"/>
              </a:spcBef>
              <a:buSzPct val="100000"/>
              <a:buChar char="•"/>
              <a:defRPr sz="1800"/>
            </a:pPr>
            <a:r>
              <a:rPr sz="3200" dirty="0">
                <a:latin typeface="Calibri"/>
                <a:ea typeface="Calibri"/>
                <a:cs typeface="Calibri"/>
                <a:sym typeface="Calibri"/>
              </a:rPr>
              <a:t>Communication with stakeholders - site level planning.</a:t>
            </a:r>
          </a:p>
          <a:p>
            <a:pPr lvl="0" algn="l" defTabSz="457200">
              <a:defRPr sz="1800"/>
            </a:pPr>
            <a:endParaRPr sz="3200" dirty="0"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42900" algn="l" defTabSz="457200">
              <a:defRPr sz="1800"/>
            </a:pPr>
            <a:r>
              <a:rPr sz="3200" b="1" dirty="0">
                <a:latin typeface="Calibri"/>
                <a:ea typeface="Calibri"/>
                <a:cs typeface="Calibri"/>
                <a:sym typeface="Calibri"/>
              </a:rPr>
              <a:t>The problem:</a:t>
            </a:r>
            <a:r>
              <a:rPr sz="3200" dirty="0">
                <a:latin typeface="Calibri"/>
                <a:ea typeface="Calibri"/>
                <a:cs typeface="Calibri"/>
                <a:sym typeface="Calibri"/>
              </a:rPr>
              <a:t> a regulatory and planning framework with a strong bias towards forestry being the dominant activity on the land base.</a:t>
            </a:r>
          </a:p>
        </p:txBody>
      </p:sp>
      <p:pic>
        <p:nvPicPr>
          <p:cNvPr id="79" name="clearcut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917018" y="1784491"/>
            <a:ext cx="5327476" cy="3409875"/>
          </a:xfrm>
          <a:prstGeom prst="rect">
            <a:avLst/>
          </a:prstGeom>
          <a:ln w="12700">
            <a:solidFill/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>
            <a:spLocks noGrp="1"/>
          </p:cNvSpPr>
          <p:nvPr>
            <p:ph type="body" idx="4294967295"/>
          </p:nvPr>
        </p:nvSpPr>
        <p:spPr>
          <a:xfrm>
            <a:off x="854764" y="2234694"/>
            <a:ext cx="11295272" cy="6120299"/>
          </a:xfrm>
          <a:prstGeom prst="rect">
            <a:avLst/>
          </a:prstGeom>
        </p:spPr>
        <p:txBody>
          <a:bodyPr lIns="72248" tIns="72248" rIns="72248" bIns="72248" anchor="t">
            <a:noAutofit/>
          </a:bodyPr>
          <a:lstStyle/>
          <a:p>
            <a:pPr marL="457200" lvl="0" indent="-457200" defTabSz="457200">
              <a:spcBef>
                <a:spcPts val="2000"/>
              </a:spcBef>
              <a:buSzTx/>
              <a:buNone/>
              <a:defRPr sz="1800"/>
            </a:pPr>
            <a:r>
              <a:rPr sz="3400">
                <a:latin typeface="Calibri"/>
                <a:ea typeface="Calibri"/>
                <a:cs typeface="Calibri"/>
                <a:sym typeface="Calibri"/>
              </a:rPr>
              <a:t>A better notification and consultation (info sharing) framework. Regs or policy. </a:t>
            </a:r>
          </a:p>
          <a:p>
            <a:pPr marL="457200" lvl="0" indent="-457200" defTabSz="457200">
              <a:spcBef>
                <a:spcPts val="2000"/>
              </a:spcBef>
              <a:buSzTx/>
              <a:buNone/>
              <a:defRPr sz="1800"/>
            </a:pPr>
            <a:r>
              <a:rPr sz="3400">
                <a:latin typeface="Calibri"/>
                <a:ea typeface="Calibri"/>
                <a:cs typeface="Calibri"/>
                <a:sym typeface="Calibri"/>
              </a:rPr>
              <a:t>Site planning info with relevant operational details (e.g block layouts, road alignments and visual modelling, etc).</a:t>
            </a:r>
          </a:p>
          <a:p>
            <a:pPr marL="317500" lvl="0" indent="-317500" defTabSz="457200">
              <a:spcBef>
                <a:spcPts val="2000"/>
              </a:spcBef>
              <a:buSzTx/>
              <a:buNone/>
              <a:defRPr sz="1800"/>
            </a:pPr>
            <a:r>
              <a:rPr sz="3400">
                <a:latin typeface="Calibri"/>
                <a:ea typeface="Calibri"/>
                <a:cs typeface="Calibri"/>
                <a:sym typeface="Calibri"/>
              </a:rPr>
              <a:t>Increase VQOs where required. </a:t>
            </a:r>
          </a:p>
          <a:p>
            <a:pPr marL="317500" lvl="0" indent="-317500" defTabSz="457200">
              <a:spcBef>
                <a:spcPts val="2000"/>
              </a:spcBef>
              <a:buSzTx/>
              <a:buNone/>
              <a:defRPr sz="1800"/>
            </a:pPr>
            <a:r>
              <a:rPr sz="3400">
                <a:latin typeface="Calibri"/>
                <a:ea typeface="Calibri"/>
                <a:cs typeface="Calibri"/>
                <a:sym typeface="Calibri"/>
              </a:rPr>
              <a:t>Use recreational objectives where warranted and consider developing “wilderness” or “remote” objectives</a:t>
            </a:r>
          </a:p>
          <a:p>
            <a:pPr marL="317500" lvl="0" indent="-317500" defTabSz="457200">
              <a:spcBef>
                <a:spcPts val="2000"/>
              </a:spcBef>
              <a:buSzTx/>
              <a:buNone/>
              <a:defRPr sz="1800"/>
            </a:pPr>
            <a:r>
              <a:rPr sz="3400">
                <a:latin typeface="Calibri"/>
                <a:ea typeface="Calibri"/>
                <a:cs typeface="Calibri"/>
                <a:sym typeface="Calibri"/>
              </a:rPr>
              <a:t>LU planning or GAR orders.</a:t>
            </a:r>
          </a:p>
        </p:txBody>
      </p:sp>
      <p:sp>
        <p:nvSpPr>
          <p:cNvPr id="83" name="Shape 83"/>
          <p:cNvSpPr/>
          <p:nvPr/>
        </p:nvSpPr>
        <p:spPr>
          <a:xfrm>
            <a:off x="2015700" y="124357"/>
            <a:ext cx="8952211" cy="876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57200">
              <a:defRPr sz="5000" b="1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lvl="0">
              <a:defRPr sz="1800" b="0"/>
            </a:pPr>
            <a:r>
              <a:rPr sz="5000" b="1" dirty="0"/>
              <a:t>What the tourism industry needs 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>
            <a:spLocks noGrp="1"/>
          </p:cNvSpPr>
          <p:nvPr>
            <p:ph type="body" idx="4294967295"/>
          </p:nvPr>
        </p:nvSpPr>
        <p:spPr>
          <a:xfrm>
            <a:off x="966395" y="2377187"/>
            <a:ext cx="7252116" cy="4999226"/>
          </a:xfrm>
          <a:prstGeom prst="rect">
            <a:avLst/>
          </a:prstGeom>
        </p:spPr>
        <p:txBody>
          <a:bodyPr lIns="72248" tIns="72248" rIns="72248" bIns="72248" anchor="t">
            <a:noAutofit/>
          </a:bodyPr>
          <a:lstStyle/>
          <a:p>
            <a:pPr marL="317500" lvl="0" indent="-317500" defTabSz="457200">
              <a:spcBef>
                <a:spcPts val="2000"/>
              </a:spcBef>
              <a:buSzTx/>
              <a:buNone/>
              <a:defRPr sz="1800"/>
            </a:pPr>
            <a:r>
              <a:rPr sz="3400">
                <a:latin typeface="Calibri"/>
                <a:ea typeface="Calibri"/>
                <a:cs typeface="Calibri"/>
                <a:sym typeface="Calibri"/>
              </a:rPr>
              <a:t>Both the forestry and tourism sectors are important to BC economically and culturally. Both reliant on the same natural resources </a:t>
            </a:r>
          </a:p>
          <a:p>
            <a:pPr marL="317500" lvl="0" indent="-317500" defTabSz="457200">
              <a:spcBef>
                <a:spcPts val="2000"/>
              </a:spcBef>
              <a:buSzTx/>
              <a:buNone/>
              <a:defRPr sz="1800"/>
            </a:pPr>
            <a:r>
              <a:rPr sz="3400">
                <a:latin typeface="Calibri"/>
                <a:ea typeface="Calibri"/>
                <a:cs typeface="Calibri"/>
                <a:sym typeface="Calibri"/>
              </a:rPr>
              <a:t>There is a need for these two sectors to work together so that both can prosper, and continue to contribute to the provinces GDP and jobs.</a:t>
            </a:r>
          </a:p>
        </p:txBody>
      </p:sp>
      <p:sp>
        <p:nvSpPr>
          <p:cNvPr id="87" name="Shape 87"/>
          <p:cNvSpPr/>
          <p:nvPr/>
        </p:nvSpPr>
        <p:spPr>
          <a:xfrm>
            <a:off x="4147661" y="208484"/>
            <a:ext cx="4743785" cy="876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defRPr sz="5000" b="1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lvl="0">
              <a:defRPr sz="1800" b="0"/>
            </a:pPr>
            <a:r>
              <a:rPr sz="5000" b="1" dirty="0"/>
              <a:t>A shared interest </a:t>
            </a:r>
          </a:p>
        </p:txBody>
      </p:sp>
      <p:pic>
        <p:nvPicPr>
          <p:cNvPr id="88" name="image-small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087337" y="2044817"/>
            <a:ext cx="3473049" cy="568155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/>
          </p:cNvSpPr>
          <p:nvPr>
            <p:ph type="body" idx="4294967295"/>
          </p:nvPr>
        </p:nvSpPr>
        <p:spPr>
          <a:xfrm>
            <a:off x="763852" y="2001351"/>
            <a:ext cx="11477096" cy="5768483"/>
          </a:xfrm>
          <a:prstGeom prst="rect">
            <a:avLst/>
          </a:prstGeom>
        </p:spPr>
        <p:txBody>
          <a:bodyPr lIns="72248" tIns="72248" rIns="72248" bIns="72248" anchor="t">
            <a:noAutofit/>
          </a:bodyPr>
          <a:lstStyle/>
          <a:p>
            <a:pPr marL="317500" lvl="0" indent="-317500" defTabSz="457200">
              <a:spcBef>
                <a:spcPts val="2000"/>
              </a:spcBef>
              <a:buSzTx/>
              <a:buNone/>
              <a:defRPr sz="1800"/>
            </a:pPr>
            <a:r>
              <a:rPr sz="3400">
                <a:latin typeface="Calibri"/>
                <a:ea typeface="Calibri"/>
                <a:cs typeface="Calibri"/>
                <a:sym typeface="Calibri"/>
              </a:rPr>
              <a:t>Government is looking for balance between sectors </a:t>
            </a:r>
          </a:p>
          <a:p>
            <a:pPr marL="317500" lvl="0" indent="-317500" defTabSz="457200">
              <a:spcBef>
                <a:spcPts val="2000"/>
              </a:spcBef>
              <a:buSzTx/>
              <a:buNone/>
              <a:defRPr sz="1800"/>
            </a:pPr>
            <a:r>
              <a:rPr sz="3400">
                <a:latin typeface="Calibri"/>
                <a:ea typeface="Calibri"/>
                <a:cs typeface="Calibri"/>
                <a:sym typeface="Calibri"/>
              </a:rPr>
              <a:t>Legislation only gets us part-way to meeting our goals …. need to work together to achieve the rest of it. </a:t>
            </a:r>
          </a:p>
          <a:p>
            <a:pPr marL="317500" lvl="0" indent="-317500" defTabSz="457200">
              <a:spcBef>
                <a:spcPts val="2000"/>
              </a:spcBef>
              <a:buSzTx/>
              <a:buNone/>
              <a:defRPr sz="1800"/>
            </a:pPr>
            <a:r>
              <a:rPr sz="3400">
                <a:latin typeface="Calibri"/>
                <a:ea typeface="Calibri"/>
                <a:cs typeface="Calibri"/>
                <a:sym typeface="Calibri"/>
              </a:rPr>
              <a:t>Opportunities to work together, e.g. MOUs, stakeholder forums</a:t>
            </a:r>
          </a:p>
          <a:p>
            <a:pPr marL="317500" lvl="0" indent="-317500" defTabSz="457200">
              <a:spcBef>
                <a:spcPts val="2000"/>
              </a:spcBef>
              <a:buSzTx/>
              <a:buNone/>
              <a:defRPr sz="1800"/>
            </a:pPr>
            <a:r>
              <a:rPr sz="3400">
                <a:latin typeface="Calibri"/>
                <a:ea typeface="Calibri"/>
                <a:cs typeface="Calibri"/>
                <a:sym typeface="Calibri"/>
              </a:rPr>
              <a:t>Understanding Sector Needs? Enabling coordination/compromise.</a:t>
            </a:r>
          </a:p>
          <a:p>
            <a:pPr marL="317500" lvl="0" indent="-317500" defTabSz="457200">
              <a:spcBef>
                <a:spcPts val="2000"/>
              </a:spcBef>
              <a:buSzTx/>
              <a:buNone/>
              <a:defRPr sz="1800"/>
            </a:pPr>
            <a:r>
              <a:rPr sz="3400">
                <a:latin typeface="Calibri"/>
                <a:ea typeface="Calibri"/>
                <a:cs typeface="Calibri"/>
                <a:sym typeface="Calibri"/>
              </a:rPr>
              <a:t>Business Awareness – Who is around? How to communicate?</a:t>
            </a:r>
          </a:p>
          <a:p>
            <a:pPr marL="317500" lvl="0" indent="-317500" defTabSz="457200">
              <a:spcBef>
                <a:spcPts val="2000"/>
              </a:spcBef>
              <a:buSzTx/>
              <a:buNone/>
              <a:defRPr sz="1800"/>
            </a:pPr>
            <a:r>
              <a:rPr sz="3400">
                <a:latin typeface="Calibri"/>
                <a:ea typeface="Calibri"/>
                <a:cs typeface="Calibri"/>
                <a:sym typeface="Calibri"/>
              </a:rPr>
              <a:t>Better monitoring, e.g. FREP, MRVA reports, etc.</a:t>
            </a:r>
          </a:p>
        </p:txBody>
      </p:sp>
      <p:sp>
        <p:nvSpPr>
          <p:cNvPr id="92" name="Shape 92"/>
          <p:cNvSpPr/>
          <p:nvPr/>
        </p:nvSpPr>
        <p:spPr>
          <a:xfrm>
            <a:off x="4357153" y="114981"/>
            <a:ext cx="4278077" cy="876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defRPr sz="5000" b="1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lvl="0">
              <a:defRPr sz="1800" b="0"/>
            </a:pPr>
            <a:r>
              <a:rPr sz="5000" b="1" dirty="0"/>
              <a:t>A Way Forward 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>
            <a:spLocks noGrp="1"/>
          </p:cNvSpPr>
          <p:nvPr>
            <p:ph type="body" idx="4294967295"/>
          </p:nvPr>
        </p:nvSpPr>
        <p:spPr>
          <a:xfrm>
            <a:off x="196303" y="1655291"/>
            <a:ext cx="12266913" cy="6927409"/>
          </a:xfrm>
          <a:prstGeom prst="rect">
            <a:avLst/>
          </a:prstGeom>
        </p:spPr>
        <p:txBody>
          <a:bodyPr lIns="72248" tIns="72248" rIns="72248" bIns="72248" anchor="t">
            <a:noAutofit/>
          </a:bodyPr>
          <a:lstStyle/>
          <a:p>
            <a:pPr marL="0" marR="40639" lvl="1" indent="228600" defTabSz="914400">
              <a:spcBef>
                <a:spcPts val="1000"/>
              </a:spcBef>
              <a:buSzTx/>
              <a:buNone/>
              <a:defRPr sz="1800"/>
            </a:pPr>
            <a:r>
              <a:rPr sz="3400">
                <a:uFill>
                  <a:solidFill/>
                </a:uFill>
                <a:latin typeface="Calibri"/>
                <a:ea typeface="Calibri"/>
                <a:cs typeface="Calibri"/>
                <a:sym typeface="Calibri"/>
              </a:rPr>
              <a:t>Recommendation 1. </a:t>
            </a:r>
          </a:p>
          <a:p>
            <a:pPr marL="0" marR="40639" lvl="1" indent="228600" defTabSz="914400">
              <a:spcBef>
                <a:spcPts val="0"/>
              </a:spcBef>
              <a:buSzTx/>
              <a:buNone/>
              <a:defRPr sz="1800"/>
            </a:pPr>
            <a:r>
              <a:rPr sz="3400" b="1">
                <a:uFill>
                  <a:solidFill/>
                </a:uFill>
                <a:latin typeface="Calibri"/>
                <a:ea typeface="Calibri"/>
                <a:cs typeface="Calibri"/>
                <a:sym typeface="Calibri"/>
              </a:rPr>
              <a:t>Complete higher-level direction to guide planning and practice</a:t>
            </a:r>
          </a:p>
          <a:p>
            <a:pPr marL="798094" marR="40639" lvl="1" indent="-340894" defTabSz="914400">
              <a:spcBef>
                <a:spcPts val="1000"/>
              </a:spcBef>
              <a:defRPr sz="1800"/>
            </a:pPr>
            <a:r>
              <a:rPr sz="3400" i="1">
                <a:uFill>
                  <a:solidFill/>
                </a:uFill>
                <a:latin typeface="Calibri"/>
                <a:ea typeface="Calibri"/>
                <a:cs typeface="Calibri"/>
                <a:sym typeface="Calibri"/>
              </a:rPr>
              <a:t>Finalizing a clear and comprehensive suite of Government objectives for forest and range values.</a:t>
            </a:r>
          </a:p>
          <a:p>
            <a:pPr marL="798094" marR="40639" lvl="1" indent="-340894" defTabSz="914400">
              <a:spcBef>
                <a:spcPts val="400"/>
              </a:spcBef>
              <a:defRPr sz="1800"/>
            </a:pPr>
            <a:r>
              <a:rPr sz="3400" i="1">
                <a:uFill>
                  <a:solidFill/>
                </a:uFill>
                <a:latin typeface="Calibri"/>
                <a:ea typeface="Calibri"/>
                <a:cs typeface="Calibri"/>
                <a:sym typeface="Calibri"/>
              </a:rPr>
              <a:t>Improving the process for establishing objectives under GAR.</a:t>
            </a:r>
          </a:p>
          <a:p>
            <a:pPr marL="0" marR="40639" lvl="1" indent="228600" defTabSz="914400">
              <a:spcBef>
                <a:spcPts val="0"/>
              </a:spcBef>
              <a:buSzTx/>
              <a:buNone/>
              <a:defRPr sz="1800"/>
            </a:pPr>
            <a:endParaRPr sz="3400" i="1">
              <a:uFill>
                <a:solidFill/>
              </a:uFill>
              <a:latin typeface="Calibri"/>
              <a:ea typeface="Calibri"/>
              <a:cs typeface="Calibri"/>
              <a:sym typeface="Calibri"/>
            </a:endParaRPr>
          </a:p>
          <a:p>
            <a:pPr marL="0" marR="40639" lvl="1" indent="228600" defTabSz="914400">
              <a:spcBef>
                <a:spcPts val="1000"/>
              </a:spcBef>
              <a:buSzTx/>
              <a:buNone/>
              <a:defRPr sz="1800"/>
            </a:pPr>
            <a:r>
              <a:rPr sz="3400">
                <a:uFill>
                  <a:solidFill/>
                </a:uFill>
                <a:latin typeface="Calibri"/>
                <a:ea typeface="Calibri"/>
                <a:cs typeface="Calibri"/>
                <a:sym typeface="Calibri"/>
              </a:rPr>
              <a:t>Recommendation 2. </a:t>
            </a:r>
          </a:p>
          <a:p>
            <a:pPr marL="0" marR="40639" lvl="1" indent="228600" defTabSz="914400">
              <a:spcBef>
                <a:spcPts val="0"/>
              </a:spcBef>
              <a:buSzTx/>
              <a:buNone/>
              <a:defRPr sz="1800"/>
            </a:pPr>
            <a:r>
              <a:rPr sz="3400" b="1">
                <a:uFill>
                  <a:solidFill/>
                </a:uFill>
                <a:latin typeface="Calibri"/>
                <a:ea typeface="Calibri"/>
                <a:cs typeface="Calibri"/>
                <a:sym typeface="Calibri"/>
              </a:rPr>
              <a:t>Improve stakeholder and public engagement in operational planning</a:t>
            </a:r>
          </a:p>
          <a:p>
            <a:pPr marL="798094" marR="40639" lvl="1" indent="-340894" defTabSz="914400">
              <a:spcBef>
                <a:spcPts val="0"/>
              </a:spcBef>
              <a:defRPr sz="1800"/>
            </a:pPr>
            <a:r>
              <a:rPr sz="3400" i="1">
                <a:uFill>
                  <a:solidFill/>
                </a:uFill>
                <a:latin typeface="Calibri"/>
                <a:ea typeface="Calibri"/>
                <a:cs typeface="Calibri"/>
                <a:sym typeface="Calibri"/>
              </a:rPr>
              <a:t>Working with stakeholders, industry and professionals to identify and promote examples of stakeholder and public engagement in operational planning that are working well.</a:t>
            </a:r>
          </a:p>
        </p:txBody>
      </p:sp>
      <p:sp>
        <p:nvSpPr>
          <p:cNvPr id="96" name="Shape 96"/>
          <p:cNvSpPr/>
          <p:nvPr/>
        </p:nvSpPr>
        <p:spPr>
          <a:xfrm>
            <a:off x="3244449" y="114981"/>
            <a:ext cx="6547087" cy="876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marL="39687" marR="81279" defTabSz="914400">
              <a:defRPr sz="5000" b="1">
                <a:uFill>
                  <a:solidFill>
                    <a:srgbClr val="021EAA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lvl="0">
              <a:defRPr sz="1800" b="0">
                <a:uFillTx/>
              </a:defRPr>
            </a:pPr>
            <a:r>
              <a:rPr sz="5000" b="1" dirty="0">
                <a:uFill>
                  <a:solidFill>
                    <a:srgbClr val="021EAA"/>
                  </a:solidFill>
                </a:uFill>
              </a:rPr>
              <a:t>FRPA Recommendations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>
            <a:spLocks noGrp="1"/>
          </p:cNvSpPr>
          <p:nvPr>
            <p:ph type="body" idx="4294967295"/>
          </p:nvPr>
        </p:nvSpPr>
        <p:spPr>
          <a:xfrm>
            <a:off x="247103" y="1599076"/>
            <a:ext cx="12266913" cy="6874392"/>
          </a:xfrm>
          <a:prstGeom prst="rect">
            <a:avLst/>
          </a:prstGeom>
        </p:spPr>
        <p:txBody>
          <a:bodyPr lIns="72248" tIns="72248" rIns="72248" bIns="72248" anchor="t">
            <a:noAutofit/>
          </a:bodyPr>
          <a:lstStyle/>
          <a:p>
            <a:pPr marL="0" marR="40639" lvl="1" indent="228600" defTabSz="914400">
              <a:spcBef>
                <a:spcPts val="1000"/>
              </a:spcBef>
              <a:buSzTx/>
              <a:buNone/>
              <a:defRPr sz="1800"/>
            </a:pPr>
            <a:r>
              <a:rPr sz="3400" dirty="0">
                <a:uFill>
                  <a:solidFill/>
                </a:uFill>
                <a:latin typeface="Calibri"/>
                <a:ea typeface="Calibri"/>
                <a:cs typeface="Calibri"/>
                <a:sym typeface="Calibri"/>
              </a:rPr>
              <a:t>Recommendation 3. </a:t>
            </a:r>
          </a:p>
          <a:p>
            <a:pPr marL="0" marR="40639" lvl="1" indent="228600" defTabSz="914400">
              <a:spcBef>
                <a:spcPts val="1500"/>
              </a:spcBef>
              <a:buSzTx/>
              <a:buNone/>
              <a:defRPr sz="1800"/>
            </a:pPr>
            <a:r>
              <a:rPr sz="3400" b="1" dirty="0">
                <a:uFill>
                  <a:solidFill/>
                </a:uFill>
                <a:latin typeface="Calibri"/>
                <a:ea typeface="Calibri"/>
                <a:cs typeface="Calibri"/>
                <a:sym typeface="Calibri"/>
              </a:rPr>
              <a:t>Clarify roles, accountabilities and authorities for delivering FRPA</a:t>
            </a:r>
          </a:p>
          <a:p>
            <a:pPr marL="798094" marR="40639" lvl="1" indent="-340894" defTabSz="914400">
              <a:spcBef>
                <a:spcPts val="1500"/>
              </a:spcBef>
              <a:defRPr sz="1800"/>
            </a:pPr>
            <a:r>
              <a:rPr sz="3400" i="1" dirty="0">
                <a:uFill>
                  <a:solidFill/>
                </a:uFill>
                <a:latin typeface="Calibri"/>
                <a:ea typeface="Calibri"/>
                <a:cs typeface="Calibri"/>
                <a:sym typeface="Calibri"/>
              </a:rPr>
              <a:t>Working with industry and professional associations to clarify the respective roles, accountabilities and authorities of Government, licensees and professionals under FRPA;</a:t>
            </a:r>
          </a:p>
          <a:p>
            <a:pPr marL="798094" marR="40639" lvl="1" indent="-340894" defTabSz="914400">
              <a:spcBef>
                <a:spcPts val="1500"/>
              </a:spcBef>
              <a:defRPr sz="1800"/>
            </a:pPr>
            <a:r>
              <a:rPr sz="3400" i="1" dirty="0">
                <a:uFill>
                  <a:solidFill/>
                </a:uFill>
                <a:latin typeface="Calibri"/>
                <a:ea typeface="Calibri"/>
                <a:cs typeface="Calibri"/>
                <a:sym typeface="Calibri"/>
              </a:rPr>
              <a:t>Better utilizing local decision-makers in mediating significant resource user conflicts;</a:t>
            </a:r>
          </a:p>
          <a:p>
            <a:pPr marL="798094" marR="40639" lvl="1" indent="-340894" defTabSz="914400">
              <a:spcBef>
                <a:spcPts val="1500"/>
              </a:spcBef>
              <a:defRPr sz="1800"/>
            </a:pPr>
            <a:r>
              <a:rPr sz="3400" i="1" dirty="0">
                <a:uFill>
                  <a:solidFill/>
                </a:uFill>
                <a:latin typeface="Calibri"/>
                <a:ea typeface="Calibri"/>
                <a:cs typeface="Calibri"/>
                <a:sym typeface="Calibri"/>
              </a:rPr>
              <a:t>Providing guidance and training to local decision-makers, licensees and professionals on key aspects of FRPA implementation (i.e., use of non-legal guidance, development and approval of operational plans).</a:t>
            </a:r>
          </a:p>
        </p:txBody>
      </p:sp>
      <p:sp>
        <p:nvSpPr>
          <p:cNvPr id="100" name="Shape 100"/>
          <p:cNvSpPr/>
          <p:nvPr/>
        </p:nvSpPr>
        <p:spPr>
          <a:xfrm>
            <a:off x="3100424" y="116839"/>
            <a:ext cx="6547087" cy="876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marL="39687" marR="81279" defTabSz="914400">
              <a:defRPr sz="5000" b="1">
                <a:uFill>
                  <a:solidFill>
                    <a:srgbClr val="021EAA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lvl="0">
              <a:defRPr sz="1800" b="0">
                <a:uFillTx/>
              </a:defRPr>
            </a:pPr>
            <a:r>
              <a:rPr sz="5000" b="1" dirty="0">
                <a:uFill>
                  <a:solidFill>
                    <a:srgbClr val="021EAA"/>
                  </a:solidFill>
                </a:uFill>
              </a:rPr>
              <a:t>FRPA Recommendations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/>
          <p:nvPr/>
        </p:nvSpPr>
        <p:spPr>
          <a:xfrm>
            <a:off x="774604" y="1456760"/>
            <a:ext cx="11929725" cy="10432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 marL="39687" marR="40638" algn="l" defTabSz="1300480">
              <a:spcBef>
                <a:spcPts val="1500"/>
              </a:spcBef>
              <a:defRPr sz="5280" b="1">
                <a:uFill>
                  <a:solidFill>
                    <a:srgbClr val="021EAA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lvl="0">
              <a:defRPr sz="1800" b="0">
                <a:uFillTx/>
              </a:defRPr>
            </a:pPr>
            <a:r>
              <a:rPr sz="5280" b="1">
                <a:uFill>
                  <a:solidFill>
                    <a:srgbClr val="021EAA"/>
                  </a:solidFill>
                </a:uFill>
              </a:rPr>
              <a:t>Thank You</a:t>
            </a:r>
          </a:p>
        </p:txBody>
      </p:sp>
      <p:sp>
        <p:nvSpPr>
          <p:cNvPr id="103" name="Shape 103"/>
          <p:cNvSpPr>
            <a:spLocks noGrp="1"/>
          </p:cNvSpPr>
          <p:nvPr>
            <p:ph type="title" idx="4294967295"/>
          </p:nvPr>
        </p:nvSpPr>
        <p:spPr>
          <a:xfrm>
            <a:off x="6931796" y="7647862"/>
            <a:ext cx="6251647" cy="1043265"/>
          </a:xfrm>
          <a:prstGeom prst="rect">
            <a:avLst/>
          </a:prstGeom>
        </p:spPr>
        <p:txBody>
          <a:bodyPr lIns="72248" tIns="72248" rIns="72248" bIns="72248"/>
          <a:lstStyle/>
          <a:p>
            <a:pPr marL="39687" marR="81280" lvl="0" algn="l" defTabSz="1300480">
              <a:spcBef>
                <a:spcPts val="1900"/>
              </a:spcBef>
              <a:defRPr sz="1800"/>
            </a:pPr>
            <a:r>
              <a:rPr sz="2588" b="1">
                <a:uFill>
                  <a:solidFill/>
                </a:uFill>
                <a:latin typeface="Century Gothic"/>
                <a:ea typeface="Century Gothic"/>
                <a:cs typeface="Century Gothic"/>
                <a:sym typeface="Century Gothic"/>
              </a:rPr>
              <a:t>Wilderness Tourism Association of BC</a:t>
            </a:r>
            <a:br>
              <a:rPr sz="2588" b="1">
                <a:uFill>
                  <a:solidFill/>
                </a:uFill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sz="2588" b="1">
                <a:uFill>
                  <a:solidFill/>
                </a:uFill>
                <a:latin typeface="Century Gothic"/>
                <a:ea typeface="Century Gothic"/>
                <a:cs typeface="Century Gothic"/>
                <a:sym typeface="Century Gothic"/>
              </a:rPr>
              <a:t>www.wtabc.ca</a:t>
            </a:r>
          </a:p>
        </p:txBody>
      </p:sp>
      <p:pic>
        <p:nvPicPr>
          <p:cNvPr id="104" name="zodiacandsealions - Lindsay.jpg"/>
          <p:cNvPicPr/>
          <p:nvPr/>
        </p:nvPicPr>
        <p:blipFill>
          <a:blip r:embed="rId2">
            <a:extLst/>
          </a:blip>
          <a:srcRect t="48872" b="2773"/>
          <a:stretch>
            <a:fillRect/>
          </a:stretch>
        </p:blipFill>
        <p:spPr>
          <a:xfrm>
            <a:off x="0" y="2905055"/>
            <a:ext cx="13004800" cy="471461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73CF"/>
        </a:solidFill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73CF"/>
        </a:solidFill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786</Words>
  <Application>Microsoft Macintosh PowerPoint</Application>
  <PresentationFormat>Custom</PresentationFormat>
  <Paragraphs>110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White</vt:lpstr>
      <vt:lpstr>PowerPoint Presentation</vt:lpstr>
      <vt:lpstr>PowerPoint Presentation</vt:lpstr>
      <vt:lpstr>PowerPoint Presentation</vt:lpstr>
      <vt:lpstr>PowerPoint Presentation</vt:lpstr>
      <vt:lpstr>Nature Based Tourism in BC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Wilderness Tourism Association of BC www.wtabc.ca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Evan Loveless</cp:lastModifiedBy>
  <cp:revision>1</cp:revision>
  <dcterms:modified xsi:type="dcterms:W3CDTF">2015-10-06T22:45:30Z</dcterms:modified>
</cp:coreProperties>
</file>